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tiff" ContentType="image/tiff"/>
  <Default Extension="gif" ContentType="image/gif"/>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handoutMasterIdLst>
    <p:handoutMasterId r:id="rId55"/>
  </p:handoutMasterIdLst>
  <p:sldIdLst>
    <p:sldId id="260" r:id="rId2"/>
    <p:sldId id="261" r:id="rId3"/>
    <p:sldId id="264" r:id="rId4"/>
    <p:sldId id="262" r:id="rId5"/>
    <p:sldId id="265" r:id="rId6"/>
    <p:sldId id="325" r:id="rId7"/>
    <p:sldId id="263" r:id="rId8"/>
    <p:sldId id="266" r:id="rId9"/>
    <p:sldId id="327" r:id="rId10"/>
    <p:sldId id="268" r:id="rId11"/>
    <p:sldId id="326" r:id="rId12"/>
    <p:sldId id="276" r:id="rId13"/>
    <p:sldId id="328" r:id="rId14"/>
    <p:sldId id="329" r:id="rId15"/>
    <p:sldId id="349" r:id="rId16"/>
    <p:sldId id="342" r:id="rId17"/>
    <p:sldId id="343" r:id="rId18"/>
    <p:sldId id="344" r:id="rId19"/>
    <p:sldId id="345" r:id="rId20"/>
    <p:sldId id="346" r:id="rId21"/>
    <p:sldId id="347" r:id="rId22"/>
    <p:sldId id="348" r:id="rId23"/>
    <p:sldId id="331" r:id="rId24"/>
    <p:sldId id="341" r:id="rId25"/>
    <p:sldId id="334" r:id="rId26"/>
    <p:sldId id="338" r:id="rId27"/>
    <p:sldId id="335" r:id="rId28"/>
    <p:sldId id="267" r:id="rId29"/>
    <p:sldId id="357" r:id="rId30"/>
    <p:sldId id="359" r:id="rId31"/>
    <p:sldId id="351" r:id="rId32"/>
    <p:sldId id="353" r:id="rId33"/>
    <p:sldId id="354" r:id="rId34"/>
    <p:sldId id="269" r:id="rId35"/>
    <p:sldId id="277" r:id="rId36"/>
    <p:sldId id="320" r:id="rId37"/>
    <p:sldId id="280" r:id="rId38"/>
    <p:sldId id="305" r:id="rId39"/>
    <p:sldId id="306" r:id="rId40"/>
    <p:sldId id="304" r:id="rId41"/>
    <p:sldId id="294" r:id="rId42"/>
    <p:sldId id="324" r:id="rId43"/>
    <p:sldId id="285" r:id="rId44"/>
    <p:sldId id="286" r:id="rId45"/>
    <p:sldId id="299" r:id="rId46"/>
    <p:sldId id="297" r:id="rId47"/>
    <p:sldId id="362" r:id="rId48"/>
    <p:sldId id="363" r:id="rId49"/>
    <p:sldId id="364" r:id="rId50"/>
    <p:sldId id="365" r:id="rId51"/>
    <p:sldId id="367" r:id="rId52"/>
    <p:sldId id="298" r:id="rId53"/>
  </p:sldIdLst>
  <p:sldSz cx="9144000" cy="6858000" type="screen4x3"/>
  <p:notesSz cx="7010400" cy="92964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52" autoAdjust="0"/>
    <p:restoredTop sz="94660"/>
  </p:normalViewPr>
  <p:slideViewPr>
    <p:cSldViewPr>
      <p:cViewPr varScale="1">
        <p:scale>
          <a:sx n="81" d="100"/>
          <a:sy n="81" d="100"/>
        </p:scale>
        <p:origin x="-78" y="-3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686"/>
    </p:cViewPr>
  </p:sorterViewPr>
  <p:notesViewPr>
    <p:cSldViewPr>
      <p:cViewPr varScale="1">
        <p:scale>
          <a:sx n="55" d="100"/>
          <a:sy n="55" d="100"/>
        </p:scale>
        <p:origin x="-1824" y="-96"/>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170AE35C-8FF1-4143-AF10-15C8BF5A2F50}" type="datetimeFigureOut">
              <a:rPr lang="en-US" smtClean="0"/>
              <a:pPr/>
              <a:t>11/1/2010</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EA202EA8-F3DE-47C0-87F7-7A16CE621126}"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03784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en-US"/>
          </a:p>
        </p:txBody>
      </p:sp>
      <p:sp>
        <p:nvSpPr>
          <p:cNvPr id="24579" name="Rectangle 3"/>
          <p:cNvSpPr>
            <a:spLocks noGrp="1" noChangeArrowheads="1"/>
          </p:cNvSpPr>
          <p:nvPr>
            <p:ph type="dt" idx="1"/>
          </p:nvPr>
        </p:nvSpPr>
        <p:spPr bwMode="auto">
          <a:xfrm>
            <a:off x="3970938" y="0"/>
            <a:ext cx="303784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458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24581" name="Rectangle 5"/>
          <p:cNvSpPr>
            <a:spLocks noGrp="1" noChangeArrowheads="1"/>
          </p:cNvSpPr>
          <p:nvPr>
            <p:ph type="body" sz="quarter" idx="3"/>
          </p:nvPr>
        </p:nvSpPr>
        <p:spPr bwMode="auto">
          <a:xfrm>
            <a:off x="701040" y="4416426"/>
            <a:ext cx="560832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582" name="Rectangle 6"/>
          <p:cNvSpPr>
            <a:spLocks noGrp="1" noChangeArrowheads="1"/>
          </p:cNvSpPr>
          <p:nvPr>
            <p:ph type="ftr" sz="quarter" idx="4"/>
          </p:nvPr>
        </p:nvSpPr>
        <p:spPr bwMode="auto">
          <a:xfrm>
            <a:off x="0" y="8829675"/>
            <a:ext cx="303784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en-US"/>
          </a:p>
        </p:txBody>
      </p:sp>
      <p:sp>
        <p:nvSpPr>
          <p:cNvPr id="24583" name="Rectangle 7"/>
          <p:cNvSpPr>
            <a:spLocks noGrp="1" noChangeArrowheads="1"/>
          </p:cNvSpPr>
          <p:nvPr>
            <p:ph type="sldNum" sz="quarter" idx="5"/>
          </p:nvPr>
        </p:nvSpPr>
        <p:spPr bwMode="auto">
          <a:xfrm>
            <a:off x="3970938" y="8829675"/>
            <a:ext cx="303784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36E9469-4A75-4330-9A32-FD21C466D9CF}"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BCE8CD1-ED0B-4552-9BFB-96892A68996E}" type="slidenum">
              <a:rPr lang="en-US"/>
              <a:pPr/>
              <a:t>9</a:t>
            </a:fld>
            <a:endParaRPr lang="en-US"/>
          </a:p>
        </p:txBody>
      </p:sp>
      <p:sp>
        <p:nvSpPr>
          <p:cNvPr id="614402" name="Rectangle 7"/>
          <p:cNvSpPr txBox="1">
            <a:spLocks noGrp="1" noChangeArrowheads="1"/>
          </p:cNvSpPr>
          <p:nvPr/>
        </p:nvSpPr>
        <p:spPr bwMode="auto">
          <a:xfrm>
            <a:off x="3970734" y="8830659"/>
            <a:ext cx="3038145" cy="464205"/>
          </a:xfrm>
          <a:prstGeom prst="rect">
            <a:avLst/>
          </a:prstGeom>
          <a:noFill/>
          <a:ln w="9525">
            <a:noFill/>
            <a:miter lim="800000"/>
            <a:headEnd/>
            <a:tailEnd/>
          </a:ln>
        </p:spPr>
        <p:txBody>
          <a:bodyPr lIns="93507" tIns="46754" rIns="93507" bIns="46754" anchor="b"/>
          <a:lstStyle/>
          <a:p>
            <a:pPr algn="r" defTabSz="930356"/>
            <a:fld id="{CBFC9CF2-ACCE-440D-8531-7A26364BE4F1}" type="slidenum">
              <a:rPr lang="en-US" sz="1300" b="1" i="1">
                <a:cs typeface="Times New Roman" pitchFamily="18" charset="0"/>
              </a:rPr>
              <a:pPr algn="r" defTabSz="930356"/>
              <a:t>9</a:t>
            </a:fld>
            <a:endParaRPr lang="en-US" sz="1300" b="1" i="1" dirty="0">
              <a:cs typeface="Times New Roman" pitchFamily="18" charset="0"/>
            </a:endParaRPr>
          </a:p>
        </p:txBody>
      </p:sp>
      <p:sp>
        <p:nvSpPr>
          <p:cNvPr id="614403" name="Rectangle 2"/>
          <p:cNvSpPr>
            <a:spLocks noGrp="1" noRot="1" noChangeAspect="1" noChangeArrowheads="1" noTextEdit="1"/>
          </p:cNvSpPr>
          <p:nvPr>
            <p:ph type="sldImg"/>
          </p:nvPr>
        </p:nvSpPr>
        <p:spPr>
          <a:ln/>
        </p:spPr>
      </p:sp>
      <p:sp>
        <p:nvSpPr>
          <p:cNvPr id="614404" name="Rectangle 3"/>
          <p:cNvSpPr>
            <a:spLocks noGrp="1" noChangeArrowheads="1"/>
          </p:cNvSpPr>
          <p:nvPr>
            <p:ph type="body" idx="1"/>
          </p:nvPr>
        </p:nvSpPr>
        <p:spPr>
          <a:xfrm>
            <a:off x="934112" y="4414561"/>
            <a:ext cx="5142177" cy="4185532"/>
          </a:xfrm>
        </p:spPr>
        <p:txBody>
          <a:bodyPr lIns="93507" tIns="46754" rIns="93507" bIns="46754"/>
          <a:lstStyle/>
          <a:p>
            <a:pPr eaLnBrk="1" hangingPunct="1">
              <a:spcBef>
                <a:spcPct val="0"/>
              </a:spcBef>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7E022B85-955E-4722-85A4-8FF32B866E30}" type="slidenum">
              <a:rPr lang="en-US" smtClean="0"/>
              <a:pPr/>
              <a:t>30</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4D35F6-5B38-4064-A130-8F971963800C}" type="slidenum">
              <a:rPr lang="en-US"/>
              <a:pPr/>
              <a:t>32</a:t>
            </a:fld>
            <a:endParaRPr lang="en-US"/>
          </a:p>
        </p:txBody>
      </p:sp>
      <p:sp>
        <p:nvSpPr>
          <p:cNvPr id="633858" name="Rectangle 2"/>
          <p:cNvSpPr>
            <a:spLocks noGrp="1" noRot="1" noChangeAspect="1" noChangeArrowheads="1" noTextEdit="1"/>
          </p:cNvSpPr>
          <p:nvPr>
            <p:ph type="sldImg"/>
          </p:nvPr>
        </p:nvSpPr>
        <p:spPr>
          <a:xfrm>
            <a:off x="1182688" y="696913"/>
            <a:ext cx="4648200" cy="3486150"/>
          </a:xfrm>
          <a:ln/>
        </p:spPr>
      </p:sp>
      <p:sp>
        <p:nvSpPr>
          <p:cNvPr id="633859" name="Rectangle 3"/>
          <p:cNvSpPr>
            <a:spLocks noGrp="1" noChangeArrowheads="1"/>
          </p:cNvSpPr>
          <p:nvPr>
            <p:ph type="body" idx="1"/>
          </p:nvPr>
        </p:nvSpPr>
        <p:spPr>
          <a:xfrm>
            <a:off x="701675" y="4416425"/>
            <a:ext cx="5607050" cy="4183063"/>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05A5696-3CD7-4035-9E61-711A6A3FA043}" type="slidenum">
              <a:rPr lang="en-US"/>
              <a:pPr/>
              <a:t>48</a:t>
            </a:fld>
            <a:endParaRPr lang="en-US"/>
          </a:p>
        </p:txBody>
      </p:sp>
      <p:sp>
        <p:nvSpPr>
          <p:cNvPr id="658434" name="Rectangle 7"/>
          <p:cNvSpPr txBox="1">
            <a:spLocks noGrp="1" noChangeArrowheads="1"/>
          </p:cNvSpPr>
          <p:nvPr/>
        </p:nvSpPr>
        <p:spPr bwMode="auto">
          <a:xfrm>
            <a:off x="3970340" y="8829676"/>
            <a:ext cx="3038475" cy="465138"/>
          </a:xfrm>
          <a:prstGeom prst="rect">
            <a:avLst/>
          </a:prstGeom>
          <a:noFill/>
          <a:ln w="9525">
            <a:noFill/>
            <a:miter lim="800000"/>
            <a:headEnd/>
            <a:tailEnd/>
          </a:ln>
        </p:spPr>
        <p:txBody>
          <a:bodyPr lIns="92191" tIns="46096" rIns="92191" bIns="46096" anchor="b"/>
          <a:lstStyle/>
          <a:p>
            <a:pPr algn="r" defTabSz="920677"/>
            <a:fld id="{36D7D1F8-E14F-4363-A3B8-59D0DBC25439}" type="slidenum">
              <a:rPr lang="en-US" sz="1200">
                <a:ea typeface="MS PGothic" pitchFamily="34" charset="-128"/>
              </a:rPr>
              <a:pPr algn="r" defTabSz="920677"/>
              <a:t>48</a:t>
            </a:fld>
            <a:endParaRPr lang="en-US" sz="1200" dirty="0">
              <a:ea typeface="MS PGothic" pitchFamily="34" charset="-128"/>
            </a:endParaRPr>
          </a:p>
        </p:txBody>
      </p:sp>
      <p:sp>
        <p:nvSpPr>
          <p:cNvPr id="658435" name="Rectangle 2"/>
          <p:cNvSpPr>
            <a:spLocks noGrp="1" noRot="1" noChangeAspect="1" noChangeArrowheads="1" noTextEdit="1"/>
          </p:cNvSpPr>
          <p:nvPr>
            <p:ph type="sldImg"/>
          </p:nvPr>
        </p:nvSpPr>
        <p:spPr>
          <a:xfrm>
            <a:off x="1189009" y="697785"/>
            <a:ext cx="4643479" cy="3484168"/>
          </a:xfrm>
          <a:ln/>
        </p:spPr>
      </p:sp>
      <p:sp>
        <p:nvSpPr>
          <p:cNvPr id="658436" name="Rectangle 3"/>
          <p:cNvSpPr>
            <a:spLocks noGrp="1" noChangeArrowheads="1"/>
          </p:cNvSpPr>
          <p:nvPr>
            <p:ph type="body" idx="1"/>
          </p:nvPr>
        </p:nvSpPr>
        <p:spPr>
          <a:xfrm>
            <a:off x="700089" y="4416427"/>
            <a:ext cx="5610225" cy="4567237"/>
          </a:xfrm>
        </p:spPr>
        <p:txBody>
          <a:bodyPr lIns="90276" tIns="45138" rIns="90276" bIns="45138"/>
          <a:lstStyle/>
          <a:p>
            <a:endParaRPr lang="en-US" sz="10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99B9ECF-06CC-4EB3-BD11-D0D74EBE77D1}"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AF304D3-4ED3-44A8-8C93-B3B4A1550B83}"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5C38FCB-8EB8-4CB3-8F85-68CD875B1E1F}"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Text, and Content">
    <p:spTree>
      <p:nvGrpSpPr>
        <p:cNvPr id="1" name=""/>
        <p:cNvGrpSpPr/>
        <p:nvPr/>
      </p:nvGrpSpPr>
      <p:grpSpPr>
        <a:xfrm>
          <a:off x="0" y="0"/>
          <a:ext cx="0" cy="0"/>
          <a:chOff x="0" y="0"/>
          <a:chExt cx="0" cy="0"/>
        </a:xfrm>
      </p:grpSpPr>
      <p:sp>
        <p:nvSpPr>
          <p:cNvPr id="6" name="Line 9"/>
          <p:cNvSpPr>
            <a:spLocks noChangeShapeType="1"/>
          </p:cNvSpPr>
          <p:nvPr/>
        </p:nvSpPr>
        <p:spPr bwMode="auto">
          <a:xfrm>
            <a:off x="38100" y="990600"/>
            <a:ext cx="9017000" cy="0"/>
          </a:xfrm>
          <a:prstGeom prst="line">
            <a:avLst/>
          </a:prstGeom>
          <a:noFill/>
          <a:ln w="19050">
            <a:solidFill>
              <a:srgbClr val="FF0000"/>
            </a:solidFill>
            <a:round/>
            <a:headEnd/>
            <a:tailEnd/>
          </a:ln>
          <a:effectLst/>
        </p:spPr>
        <p:txBody>
          <a:bodyPr anchor="ctr">
            <a:spAutoFit/>
          </a:bodyPr>
          <a:lstStyle/>
          <a:p>
            <a:pPr>
              <a:defRPr/>
            </a:pPr>
            <a:endParaRPr lang="en-US"/>
          </a:p>
        </p:txBody>
      </p:sp>
      <p:sp>
        <p:nvSpPr>
          <p:cNvPr id="7" name="Line 10"/>
          <p:cNvSpPr>
            <a:spLocks noChangeShapeType="1"/>
          </p:cNvSpPr>
          <p:nvPr/>
        </p:nvSpPr>
        <p:spPr bwMode="auto">
          <a:xfrm>
            <a:off x="39688" y="1039813"/>
            <a:ext cx="9017000" cy="0"/>
          </a:xfrm>
          <a:prstGeom prst="line">
            <a:avLst/>
          </a:prstGeom>
          <a:noFill/>
          <a:ln w="19050">
            <a:solidFill>
              <a:srgbClr val="000066"/>
            </a:solidFill>
            <a:round/>
            <a:headEnd/>
            <a:tailEnd/>
          </a:ln>
          <a:effectLst/>
        </p:spPr>
        <p:txBody>
          <a:bodyPr anchor="ctr">
            <a:spAutoFit/>
          </a:bodyPr>
          <a:lstStyle/>
          <a:p>
            <a:pPr>
              <a:defRPr/>
            </a:pPr>
            <a:endParaRPr lang="en-US"/>
          </a:p>
        </p:txBody>
      </p:sp>
      <p:pic>
        <p:nvPicPr>
          <p:cNvPr id="8" name="Picture 11"/>
          <p:cNvPicPr preferRelativeResize="0">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6200" y="76200"/>
            <a:ext cx="838200" cy="838200"/>
          </a:xfrm>
          <a:prstGeom prst="rect">
            <a:avLst/>
          </a:prstGeom>
          <a:noFill/>
          <a:ln w="9525">
            <a:noFill/>
            <a:miter lim="800000"/>
            <a:headEnd/>
            <a:tailEnd/>
          </a:ln>
        </p:spPr>
      </p:pic>
      <p:sp>
        <p:nvSpPr>
          <p:cNvPr id="3" name="Text Placeholder 2"/>
          <p:cNvSpPr>
            <a:spLocks noGrp="1"/>
          </p:cNvSpPr>
          <p:nvPr>
            <p:ph type="body" sz="half" idx="1"/>
          </p:nvPr>
        </p:nvSpPr>
        <p:spPr>
          <a:xfrm>
            <a:off x="685800" y="1981200"/>
            <a:ext cx="3810000" cy="411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1"/>
          <p:cNvSpPr>
            <a:spLocks noGrp="1"/>
          </p:cNvSpPr>
          <p:nvPr>
            <p:ph type="title"/>
          </p:nvPr>
        </p:nvSpPr>
        <p:spPr>
          <a:xfrm>
            <a:off x="1295400" y="152400"/>
            <a:ext cx="7391400" cy="639762"/>
          </a:xfrm>
          <a:prstGeom prst="rect">
            <a:avLst/>
          </a:prstGeom>
        </p:spPr>
        <p:txBody>
          <a:bodyPr/>
          <a:lstStyle/>
          <a:p>
            <a:r>
              <a:rPr lang="en-US" dirty="0" smtClean="0"/>
              <a:t>Click to edit Master 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06CCF39-AC06-4365-96E2-775334D9D2A6}" type="slidenum">
              <a:rPr lang="en-US"/>
              <a:pPr/>
              <a:t>‹#›</a:t>
            </a:fld>
            <a:endParaRPr lang="en-US"/>
          </a:p>
        </p:txBody>
      </p:sp>
      <p:pic>
        <p:nvPicPr>
          <p:cNvPr id="7" name="Picture 8"/>
          <p:cNvPicPr>
            <a:picLocks noChangeAspect="1" noChangeArrowheads="1"/>
          </p:cNvPicPr>
          <p:nvPr userDrawn="1"/>
        </p:nvPicPr>
        <p:blipFill>
          <a:blip r:embed="rId2" cstate="print"/>
          <a:srcRect/>
          <a:stretch>
            <a:fillRect/>
          </a:stretch>
        </p:blipFill>
        <p:spPr bwMode="auto">
          <a:xfrm>
            <a:off x="114300" y="114301"/>
            <a:ext cx="762000" cy="763028"/>
          </a:xfrm>
          <a:prstGeom prst="rect">
            <a:avLst/>
          </a:prstGeom>
          <a:noFill/>
          <a:ln w="12700">
            <a:noFill/>
            <a:miter lim="800000"/>
            <a:headEnd/>
            <a:tailEnd/>
          </a:ln>
        </p:spPr>
      </p:pic>
      <p:pic>
        <p:nvPicPr>
          <p:cNvPr id="8" name="Picture 12" descr="doc_logo"/>
          <p:cNvPicPr>
            <a:picLocks noChangeAspect="1" noChangeArrowheads="1"/>
          </p:cNvPicPr>
          <p:nvPr userDrawn="1"/>
        </p:nvPicPr>
        <p:blipFill>
          <a:blip r:embed="rId3" cstate="print"/>
          <a:srcRect/>
          <a:stretch>
            <a:fillRect/>
          </a:stretch>
        </p:blipFill>
        <p:spPr bwMode="auto">
          <a:xfrm>
            <a:off x="8260773" y="100445"/>
            <a:ext cx="741618" cy="737755"/>
          </a:xfrm>
          <a:prstGeom prst="rect">
            <a:avLst/>
          </a:prstGeom>
          <a:noFill/>
          <a:ln w="9525">
            <a:noFill/>
            <a:miter lim="800000"/>
            <a:headEnd/>
            <a:tailEnd/>
          </a:ln>
        </p:spPr>
      </p:pic>
      <p:sp>
        <p:nvSpPr>
          <p:cNvPr id="9" name="Line 7"/>
          <p:cNvSpPr>
            <a:spLocks noChangeShapeType="1"/>
          </p:cNvSpPr>
          <p:nvPr userDrawn="1"/>
        </p:nvSpPr>
        <p:spPr bwMode="auto">
          <a:xfrm>
            <a:off x="228600" y="1066800"/>
            <a:ext cx="8686800" cy="0"/>
          </a:xfrm>
          <a:prstGeom prst="line">
            <a:avLst/>
          </a:prstGeom>
          <a:noFill/>
          <a:ln w="57150">
            <a:solidFill>
              <a:srgbClr val="FF3300"/>
            </a:solidFill>
            <a:round/>
            <a:headEnd/>
            <a:tailEnd/>
          </a:ln>
          <a:effectLst/>
        </p:spPr>
        <p:txBody>
          <a:bodyPr/>
          <a:lstStyle/>
          <a:p>
            <a:pPr algn="l">
              <a:defRPr/>
            </a:pPr>
            <a:endParaRPr lang="en-US" sz="2400">
              <a:latin typeface="Times New Roman"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BB52157-22C7-4899-95B3-E7B546111321}"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347CDFC-3EA2-41BA-AE00-235FFBD17A82}"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C001EBA9-283E-4C08-9E67-252E9ACE3DC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7B25326-9077-4005-A62E-384C4466AEA6}"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72172A8-BD46-45F0-934F-DCDD0F224DC5}"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B2C4F98-3AEE-4B0E-96B2-311938D27C2B}"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0BF0A0F-C88F-4BAD-93BE-469A41C40F22}"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CA4F5D0-C4C2-4330-ADBB-D7B49C56A57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9.jpe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4.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oleObject" Target="../embeddings/oleObject2.bin"/><Relationship Id="rId7" Type="http://schemas.openxmlformats.org/officeDocument/2006/relationships/image" Target="../media/image90.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9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2.xml"/><Relationship Id="rId1" Type="http://schemas.openxmlformats.org/officeDocument/2006/relationships/video" Target="file:///D:\Home\wpichel\presentations\2010_09_ASFUWG\419_SAB-Aug2.wm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file:///D:\Home\wpichel\presentations\2010_11_SAR_Technology_Presentation\Final_Presentation\EtnaDeformV2_320.mpg"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18781" y="121186"/>
            <a:ext cx="8229600" cy="1143000"/>
          </a:xfrm>
        </p:spPr>
        <p:txBody>
          <a:bodyPr/>
          <a:lstStyle/>
          <a:p>
            <a:r>
              <a:rPr lang="en-US" sz="3200" b="1" dirty="0" smtClean="0"/>
              <a:t>Synthetic Aperture Radar (SAR) Applications</a:t>
            </a:r>
            <a:r>
              <a:rPr lang="en-US" sz="3600" dirty="0"/>
              <a:t/>
            </a:r>
            <a:br>
              <a:rPr lang="en-US" sz="3600" dirty="0"/>
            </a:br>
            <a:endParaRPr lang="en-US" sz="2400" dirty="0"/>
          </a:p>
        </p:txBody>
      </p:sp>
      <p:sp>
        <p:nvSpPr>
          <p:cNvPr id="18435" name="Rectangle 3"/>
          <p:cNvSpPr>
            <a:spLocks noGrp="1" noChangeArrowheads="1"/>
          </p:cNvSpPr>
          <p:nvPr>
            <p:ph type="body" idx="1"/>
          </p:nvPr>
        </p:nvSpPr>
        <p:spPr>
          <a:xfrm>
            <a:off x="304800" y="1600200"/>
            <a:ext cx="8610600" cy="5029200"/>
          </a:xfrm>
        </p:spPr>
        <p:txBody>
          <a:bodyPr/>
          <a:lstStyle/>
          <a:p>
            <a:pPr marL="0" indent="0" algn="ctr">
              <a:buFontTx/>
              <a:buNone/>
              <a:tabLst>
                <a:tab pos="1657350" algn="l"/>
              </a:tabLst>
            </a:pPr>
            <a:r>
              <a:rPr lang="en-US" sz="2800" b="1" dirty="0" smtClean="0"/>
              <a:t>William </a:t>
            </a:r>
            <a:r>
              <a:rPr lang="en-US" sz="2800" b="1" dirty="0" err="1" smtClean="0"/>
              <a:t>Pichel</a:t>
            </a:r>
            <a:endParaRPr lang="en-US" sz="2800" b="1" dirty="0" smtClean="0"/>
          </a:p>
          <a:p>
            <a:pPr marL="0" indent="0" algn="ctr">
              <a:buFontTx/>
              <a:buNone/>
              <a:tabLst>
                <a:tab pos="1657350" algn="l"/>
              </a:tabLst>
            </a:pPr>
            <a:r>
              <a:rPr lang="en-US" sz="2800" b="1" dirty="0" smtClean="0"/>
              <a:t>NOAA/NESDIS</a:t>
            </a:r>
          </a:p>
          <a:p>
            <a:pPr marL="0" indent="0" algn="ctr">
              <a:buFontTx/>
              <a:buNone/>
              <a:tabLst>
                <a:tab pos="1657350" algn="l"/>
              </a:tabLst>
            </a:pPr>
            <a:r>
              <a:rPr lang="en-US" sz="2400" b="1" dirty="0" smtClean="0"/>
              <a:t>Center for Satellite Applications and Research (STAR)</a:t>
            </a:r>
          </a:p>
          <a:p>
            <a:pPr marL="0" indent="0">
              <a:buFontTx/>
              <a:buNone/>
              <a:tabLst>
                <a:tab pos="1657350" algn="l"/>
              </a:tabLst>
            </a:pPr>
            <a:r>
              <a:rPr lang="en-US" sz="2800" dirty="0" smtClean="0"/>
              <a:t> </a:t>
            </a:r>
            <a:r>
              <a:rPr lang="en-US" sz="2800" dirty="0"/>
              <a:t>	</a:t>
            </a:r>
          </a:p>
          <a:p>
            <a:pPr marL="0" indent="0">
              <a:buFontTx/>
              <a:buNone/>
              <a:tabLst>
                <a:tab pos="1657350" algn="l"/>
              </a:tabLst>
            </a:pPr>
            <a:r>
              <a:rPr lang="en-US" sz="2800" b="1" u="sng" dirty="0" smtClean="0"/>
              <a:t>Outline</a:t>
            </a:r>
            <a:r>
              <a:rPr lang="en-US" sz="2800" b="1" dirty="0" smtClean="0"/>
              <a:t>:</a:t>
            </a:r>
            <a:r>
              <a:rPr lang="en-US" sz="2800" dirty="0" smtClean="0"/>
              <a:t> </a:t>
            </a:r>
            <a:r>
              <a:rPr lang="en-US" sz="2800" dirty="0"/>
              <a:t>	</a:t>
            </a:r>
          </a:p>
          <a:p>
            <a:pPr marL="0" indent="0">
              <a:buFontTx/>
              <a:buNone/>
              <a:tabLst>
                <a:tab pos="1657350" algn="l"/>
              </a:tabLst>
            </a:pPr>
            <a:r>
              <a:rPr lang="en-US" sz="2000" b="1" dirty="0" smtClean="0"/>
              <a:t>     1.  Introduction to SAR</a:t>
            </a:r>
          </a:p>
          <a:p>
            <a:pPr marL="0" indent="0">
              <a:buFontTx/>
              <a:buNone/>
              <a:tabLst>
                <a:tab pos="1657350" algn="l"/>
              </a:tabLst>
            </a:pPr>
            <a:r>
              <a:rPr lang="en-US" sz="2000" b="1" dirty="0" smtClean="0"/>
              <a:t>     2.  Advantageous characteristics of SAR for remote sensing of </a:t>
            </a:r>
          </a:p>
          <a:p>
            <a:pPr marL="0" indent="0">
              <a:buFontTx/>
              <a:buNone/>
              <a:tabLst>
                <a:tab pos="1657350" algn="l"/>
              </a:tabLst>
            </a:pPr>
            <a:r>
              <a:rPr lang="en-US" sz="2000" b="1" dirty="0" smtClean="0"/>
              <a:t>	environmental information</a:t>
            </a:r>
          </a:p>
          <a:p>
            <a:pPr marL="0" indent="0">
              <a:buFontTx/>
              <a:buNone/>
              <a:tabLst>
                <a:tab pos="1657350" algn="l"/>
              </a:tabLst>
            </a:pPr>
            <a:r>
              <a:rPr lang="en-US" sz="2000" b="1" dirty="0" smtClean="0"/>
              <a:t>     3.  NOAA applications of SAR (ocean emphasis)</a:t>
            </a:r>
          </a:p>
          <a:p>
            <a:pPr marL="0" indent="0">
              <a:buFontTx/>
              <a:buNone/>
              <a:tabLst>
                <a:tab pos="1657350" algn="l"/>
              </a:tabLst>
            </a:pPr>
            <a:r>
              <a:rPr lang="en-US" sz="2000" b="1" dirty="0" smtClean="0"/>
              <a:t>     4.  Oil spill mapping during the Deepwater Horizon Event</a:t>
            </a:r>
          </a:p>
          <a:p>
            <a:pPr marL="0" indent="0">
              <a:buFontTx/>
              <a:buNone/>
              <a:tabLst>
                <a:tab pos="1657350" algn="l"/>
              </a:tabLst>
            </a:pPr>
            <a:r>
              <a:rPr lang="en-US" sz="2000" b="1" dirty="0" smtClean="0"/>
              <a:t>     5.  Operational implementation of SAR – status and plans</a:t>
            </a:r>
            <a:endParaRPr lang="en-US" sz="2000" b="1" dirty="0"/>
          </a:p>
        </p:txBody>
      </p:sp>
      <p:sp>
        <p:nvSpPr>
          <p:cNvPr id="7" name="TextBox 6"/>
          <p:cNvSpPr txBox="1"/>
          <p:nvPr/>
        </p:nvSpPr>
        <p:spPr>
          <a:xfrm>
            <a:off x="3855903" y="6466901"/>
            <a:ext cx="5079275" cy="307777"/>
          </a:xfrm>
          <a:prstGeom prst="rect">
            <a:avLst/>
          </a:prstGeom>
          <a:noFill/>
        </p:spPr>
        <p:txBody>
          <a:bodyPr wrap="none" rtlCol="0">
            <a:spAutoFit/>
          </a:bodyPr>
          <a:lstStyle/>
          <a:p>
            <a:r>
              <a:rPr lang="en-US" sz="1400" dirty="0" smtClean="0"/>
              <a:t>NOAA Technology Summit – November 3, 2010, Silver Spring</a:t>
            </a:r>
            <a:endParaRPr lang="en-US"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533400" y="152400"/>
            <a:ext cx="8229600" cy="1143000"/>
          </a:xfrm>
        </p:spPr>
        <p:txBody>
          <a:bodyPr/>
          <a:lstStyle/>
          <a:p>
            <a:r>
              <a:rPr lang="en-US" sz="3200" b="1" dirty="0" smtClean="0"/>
              <a:t>Multi-frequency Sea Ice Mapping</a:t>
            </a:r>
            <a:br>
              <a:rPr lang="en-US" sz="3200" b="1" dirty="0" smtClean="0"/>
            </a:br>
            <a:r>
              <a:rPr lang="en-US" sz="3200" b="1" dirty="0" smtClean="0"/>
              <a:t>by the National Ice Center</a:t>
            </a:r>
            <a:r>
              <a:rPr lang="en-US" sz="3600" dirty="0"/>
              <a:t/>
            </a:r>
            <a:br>
              <a:rPr lang="en-US" sz="3600" dirty="0"/>
            </a:br>
            <a:endParaRPr lang="en-US" sz="2400" dirty="0"/>
          </a:p>
        </p:txBody>
      </p:sp>
      <p:pic>
        <p:nvPicPr>
          <p:cNvPr id="4" name="Picture 2" descr="pal_myi_fyi_matrix_jan132008"/>
          <p:cNvPicPr>
            <a:picLocks noChangeAspect="1" noChangeArrowheads="1"/>
          </p:cNvPicPr>
          <p:nvPr/>
        </p:nvPicPr>
        <p:blipFill>
          <a:blip r:embed="rId2" cstate="print"/>
          <a:srcRect b="32895"/>
          <a:stretch>
            <a:fillRect/>
          </a:stretch>
        </p:blipFill>
        <p:spPr bwMode="auto">
          <a:xfrm>
            <a:off x="4574598" y="1911928"/>
            <a:ext cx="4459287" cy="3886200"/>
          </a:xfrm>
          <a:prstGeom prst="rect">
            <a:avLst/>
          </a:prstGeom>
          <a:noFill/>
          <a:ln w="9525">
            <a:noFill/>
            <a:miter lim="800000"/>
            <a:headEnd/>
            <a:tailEnd/>
          </a:ln>
        </p:spPr>
      </p:pic>
      <p:sp>
        <p:nvSpPr>
          <p:cNvPr id="5" name="Text Box 4"/>
          <p:cNvSpPr txBox="1">
            <a:spLocks noChangeArrowheads="1"/>
          </p:cNvSpPr>
          <p:nvPr/>
        </p:nvSpPr>
        <p:spPr bwMode="auto">
          <a:xfrm>
            <a:off x="4876800" y="1371600"/>
            <a:ext cx="3748087" cy="369888"/>
          </a:xfrm>
          <a:prstGeom prst="rect">
            <a:avLst/>
          </a:prstGeom>
          <a:solidFill>
            <a:schemeClr val="bg2"/>
          </a:solidFill>
          <a:ln w="9525">
            <a:noFill/>
            <a:miter lim="800000"/>
            <a:headEnd/>
            <a:tailEnd/>
          </a:ln>
        </p:spPr>
        <p:txBody>
          <a:bodyPr wrap="none">
            <a:spAutoFit/>
          </a:bodyPr>
          <a:lstStyle/>
          <a:p>
            <a:r>
              <a:rPr kumimoji="1" lang="en-US" dirty="0">
                <a:solidFill>
                  <a:schemeClr val="bg1"/>
                </a:solidFill>
                <a:ea typeface="PMingLiU" pitchFamily="18" charset="-120"/>
              </a:rPr>
              <a:t>PALSAR:  Jan 13</a:t>
            </a:r>
            <a:r>
              <a:rPr kumimoji="1" lang="en-US" baseline="30000" dirty="0">
                <a:solidFill>
                  <a:schemeClr val="bg1"/>
                </a:solidFill>
                <a:ea typeface="PMingLiU" pitchFamily="18" charset="-120"/>
              </a:rPr>
              <a:t>th</a:t>
            </a:r>
            <a:r>
              <a:rPr kumimoji="1" lang="en-US" dirty="0">
                <a:solidFill>
                  <a:schemeClr val="bg1"/>
                </a:solidFill>
                <a:ea typeface="PMingLiU" pitchFamily="18" charset="-120"/>
              </a:rPr>
              <a:t> 2008 @ 20:10Z</a:t>
            </a:r>
          </a:p>
        </p:txBody>
      </p:sp>
      <p:pic>
        <p:nvPicPr>
          <p:cNvPr id="6" name="Picture 3" descr="r1_myi_fyi_matrix_jan132008"/>
          <p:cNvPicPr>
            <a:picLocks noChangeAspect="1" noChangeArrowheads="1"/>
          </p:cNvPicPr>
          <p:nvPr/>
        </p:nvPicPr>
        <p:blipFill>
          <a:blip r:embed="rId3" cstate="print"/>
          <a:srcRect b="32895"/>
          <a:stretch>
            <a:fillRect/>
          </a:stretch>
        </p:blipFill>
        <p:spPr bwMode="auto">
          <a:xfrm>
            <a:off x="48491" y="1905000"/>
            <a:ext cx="4481512" cy="3886200"/>
          </a:xfrm>
          <a:prstGeom prst="rect">
            <a:avLst/>
          </a:prstGeom>
          <a:noFill/>
          <a:ln w="9525">
            <a:noFill/>
            <a:miter lim="800000"/>
            <a:headEnd/>
            <a:tailEnd/>
          </a:ln>
        </p:spPr>
      </p:pic>
      <p:sp>
        <p:nvSpPr>
          <p:cNvPr id="7" name="Text Box 5"/>
          <p:cNvSpPr txBox="1">
            <a:spLocks noChangeArrowheads="1"/>
          </p:cNvSpPr>
          <p:nvPr/>
        </p:nvSpPr>
        <p:spPr bwMode="auto">
          <a:xfrm>
            <a:off x="762000" y="1371600"/>
            <a:ext cx="3149600" cy="369887"/>
          </a:xfrm>
          <a:prstGeom prst="rect">
            <a:avLst/>
          </a:prstGeom>
          <a:solidFill>
            <a:schemeClr val="bg2"/>
          </a:solidFill>
          <a:ln w="9525">
            <a:noFill/>
            <a:miter lim="800000"/>
            <a:headEnd/>
            <a:tailEnd/>
          </a:ln>
        </p:spPr>
        <p:txBody>
          <a:bodyPr wrap="none">
            <a:spAutoFit/>
          </a:bodyPr>
          <a:lstStyle/>
          <a:p>
            <a:r>
              <a:rPr kumimoji="1" lang="en-US" dirty="0">
                <a:solidFill>
                  <a:schemeClr val="bg1"/>
                </a:solidFill>
                <a:ea typeface="PMingLiU" pitchFamily="18" charset="-120"/>
              </a:rPr>
              <a:t>R1:  Jan 13</a:t>
            </a:r>
            <a:r>
              <a:rPr kumimoji="1" lang="en-US" baseline="30000" dirty="0">
                <a:solidFill>
                  <a:schemeClr val="bg1"/>
                </a:solidFill>
                <a:ea typeface="PMingLiU" pitchFamily="18" charset="-120"/>
              </a:rPr>
              <a:t>th</a:t>
            </a:r>
            <a:r>
              <a:rPr kumimoji="1" lang="en-US" dirty="0">
                <a:solidFill>
                  <a:schemeClr val="bg1"/>
                </a:solidFill>
                <a:ea typeface="PMingLiU" pitchFamily="18" charset="-120"/>
              </a:rPr>
              <a:t> 2008 @ 15:31Z</a:t>
            </a:r>
          </a:p>
        </p:txBody>
      </p:sp>
      <p:sp>
        <p:nvSpPr>
          <p:cNvPr id="8" name="Text Box 8"/>
          <p:cNvSpPr txBox="1">
            <a:spLocks noChangeArrowheads="1"/>
          </p:cNvSpPr>
          <p:nvPr/>
        </p:nvSpPr>
        <p:spPr bwMode="auto">
          <a:xfrm>
            <a:off x="457200" y="5943600"/>
            <a:ext cx="3292475" cy="923330"/>
          </a:xfrm>
          <a:prstGeom prst="rect">
            <a:avLst/>
          </a:prstGeom>
          <a:noFill/>
          <a:ln w="9525">
            <a:noFill/>
            <a:miter lim="800000"/>
            <a:headEnd/>
            <a:tailEnd/>
          </a:ln>
        </p:spPr>
        <p:txBody>
          <a:bodyPr>
            <a:spAutoFit/>
          </a:bodyPr>
          <a:lstStyle/>
          <a:p>
            <a:r>
              <a:rPr lang="en-CA" b="1" dirty="0" smtClean="0"/>
              <a:t>C-band SAR: Good </a:t>
            </a:r>
            <a:r>
              <a:rPr lang="en-CA" b="1" dirty="0"/>
              <a:t>contrast between first-year ice and multiyear ice</a:t>
            </a:r>
            <a:endParaRPr lang="en-US" b="1" dirty="0"/>
          </a:p>
        </p:txBody>
      </p:sp>
      <p:sp>
        <p:nvSpPr>
          <p:cNvPr id="9" name="Text Box 9"/>
          <p:cNvSpPr txBox="1">
            <a:spLocks noChangeArrowheads="1"/>
          </p:cNvSpPr>
          <p:nvPr/>
        </p:nvSpPr>
        <p:spPr bwMode="auto">
          <a:xfrm>
            <a:off x="1375955" y="4857750"/>
            <a:ext cx="543739" cy="369332"/>
          </a:xfrm>
          <a:prstGeom prst="rect">
            <a:avLst/>
          </a:prstGeom>
          <a:noFill/>
          <a:ln w="9525">
            <a:noFill/>
            <a:miter lim="800000"/>
            <a:headEnd/>
            <a:tailEnd/>
          </a:ln>
        </p:spPr>
        <p:txBody>
          <a:bodyPr wrap="none">
            <a:spAutoFit/>
          </a:bodyPr>
          <a:lstStyle/>
          <a:p>
            <a:r>
              <a:rPr lang="en-CA" dirty="0">
                <a:solidFill>
                  <a:srgbClr val="FFFF00"/>
                </a:solidFill>
              </a:rPr>
              <a:t>FYI</a:t>
            </a:r>
            <a:endParaRPr lang="en-US" dirty="0">
              <a:solidFill>
                <a:srgbClr val="FFFF00"/>
              </a:solidFill>
            </a:endParaRPr>
          </a:p>
        </p:txBody>
      </p:sp>
      <p:sp>
        <p:nvSpPr>
          <p:cNvPr id="10" name="Text Box 10"/>
          <p:cNvSpPr txBox="1">
            <a:spLocks noChangeArrowheads="1"/>
          </p:cNvSpPr>
          <p:nvPr/>
        </p:nvSpPr>
        <p:spPr bwMode="auto">
          <a:xfrm>
            <a:off x="3213238" y="3105150"/>
            <a:ext cx="595035" cy="369332"/>
          </a:xfrm>
          <a:prstGeom prst="rect">
            <a:avLst/>
          </a:prstGeom>
          <a:noFill/>
          <a:ln w="9525">
            <a:noFill/>
            <a:miter lim="800000"/>
            <a:headEnd/>
            <a:tailEnd/>
          </a:ln>
        </p:spPr>
        <p:txBody>
          <a:bodyPr wrap="none">
            <a:spAutoFit/>
          </a:bodyPr>
          <a:lstStyle/>
          <a:p>
            <a:r>
              <a:rPr lang="en-CA" dirty="0">
                <a:solidFill>
                  <a:srgbClr val="FFFF00"/>
                </a:solidFill>
              </a:rPr>
              <a:t>MYI</a:t>
            </a:r>
            <a:endParaRPr lang="en-US" dirty="0">
              <a:solidFill>
                <a:srgbClr val="FFFF00"/>
              </a:solidFill>
            </a:endParaRPr>
          </a:p>
        </p:txBody>
      </p:sp>
      <p:sp>
        <p:nvSpPr>
          <p:cNvPr id="11" name="Text Box 11"/>
          <p:cNvSpPr txBox="1">
            <a:spLocks noChangeArrowheads="1"/>
          </p:cNvSpPr>
          <p:nvPr/>
        </p:nvSpPr>
        <p:spPr bwMode="auto">
          <a:xfrm>
            <a:off x="5263444" y="5849408"/>
            <a:ext cx="3292475" cy="923925"/>
          </a:xfrm>
          <a:prstGeom prst="rect">
            <a:avLst/>
          </a:prstGeom>
          <a:noFill/>
          <a:ln w="9525">
            <a:noFill/>
            <a:miter lim="800000"/>
            <a:headEnd/>
            <a:tailEnd/>
          </a:ln>
        </p:spPr>
        <p:txBody>
          <a:bodyPr>
            <a:spAutoFit/>
          </a:bodyPr>
          <a:lstStyle/>
          <a:p>
            <a:r>
              <a:rPr lang="en-CA" b="1" dirty="0" smtClean="0">
                <a:ea typeface="MS PGothic" pitchFamily="34" charset="-128"/>
              </a:rPr>
              <a:t>L-band SAR: Excellent </a:t>
            </a:r>
            <a:r>
              <a:rPr lang="en-CA" b="1" dirty="0">
                <a:ea typeface="MS PGothic" pitchFamily="34" charset="-128"/>
              </a:rPr>
              <a:t>delineation of pressure ridges and floe shape</a:t>
            </a:r>
            <a:endParaRPr lang="en-US" b="1" dirty="0">
              <a:ea typeface="MS PGothic" pitchFamily="34" charset="-128"/>
            </a:endParaRPr>
          </a:p>
        </p:txBody>
      </p:sp>
      <p:sp>
        <p:nvSpPr>
          <p:cNvPr id="12" name="Text Box 9"/>
          <p:cNvSpPr txBox="1">
            <a:spLocks noChangeArrowheads="1"/>
          </p:cNvSpPr>
          <p:nvPr/>
        </p:nvSpPr>
        <p:spPr bwMode="auto">
          <a:xfrm>
            <a:off x="5889625" y="4886325"/>
            <a:ext cx="544512" cy="369887"/>
          </a:xfrm>
          <a:prstGeom prst="rect">
            <a:avLst/>
          </a:prstGeom>
          <a:noFill/>
          <a:ln w="9525">
            <a:noFill/>
            <a:miter lim="800000"/>
            <a:headEnd/>
            <a:tailEnd/>
          </a:ln>
        </p:spPr>
        <p:txBody>
          <a:bodyPr wrap="none">
            <a:spAutoFit/>
          </a:bodyPr>
          <a:lstStyle/>
          <a:p>
            <a:r>
              <a:rPr lang="en-CA" dirty="0">
                <a:solidFill>
                  <a:srgbClr val="FFFF00"/>
                </a:solidFill>
                <a:effectLst>
                  <a:outerShdw blurRad="38100" dist="38100" dir="2700000" algn="tl">
                    <a:srgbClr val="C0C0C0"/>
                  </a:outerShdw>
                </a:effectLst>
                <a:ea typeface="MS PGothic" pitchFamily="34" charset="-128"/>
              </a:rPr>
              <a:t>FYI</a:t>
            </a:r>
            <a:endParaRPr lang="en-US" dirty="0">
              <a:solidFill>
                <a:srgbClr val="FFFF00"/>
              </a:solidFill>
              <a:effectLst>
                <a:outerShdw blurRad="38100" dist="38100" dir="2700000" algn="tl">
                  <a:srgbClr val="C0C0C0"/>
                </a:outerShdw>
              </a:effectLst>
              <a:ea typeface="MS PGothic" pitchFamily="34" charset="-128"/>
            </a:endParaRPr>
          </a:p>
        </p:txBody>
      </p:sp>
      <p:sp>
        <p:nvSpPr>
          <p:cNvPr id="13" name="Text Box 10"/>
          <p:cNvSpPr txBox="1">
            <a:spLocks noChangeArrowheads="1"/>
          </p:cNvSpPr>
          <p:nvPr/>
        </p:nvSpPr>
        <p:spPr bwMode="auto">
          <a:xfrm>
            <a:off x="7718425" y="3133725"/>
            <a:ext cx="595312" cy="369887"/>
          </a:xfrm>
          <a:prstGeom prst="rect">
            <a:avLst/>
          </a:prstGeom>
          <a:noFill/>
          <a:ln w="9525">
            <a:noFill/>
            <a:miter lim="800000"/>
            <a:headEnd/>
            <a:tailEnd/>
          </a:ln>
        </p:spPr>
        <p:txBody>
          <a:bodyPr wrap="none">
            <a:spAutoFit/>
          </a:bodyPr>
          <a:lstStyle/>
          <a:p>
            <a:r>
              <a:rPr lang="en-CA" dirty="0">
                <a:solidFill>
                  <a:srgbClr val="FFFF00"/>
                </a:solidFill>
                <a:effectLst>
                  <a:outerShdw blurRad="38100" dist="38100" dir="2700000" algn="tl">
                    <a:srgbClr val="C0C0C0"/>
                  </a:outerShdw>
                </a:effectLst>
                <a:ea typeface="MS PGothic" pitchFamily="34" charset="-128"/>
              </a:rPr>
              <a:t>MYI</a:t>
            </a:r>
            <a:endParaRPr lang="en-US" dirty="0">
              <a:solidFill>
                <a:srgbClr val="FFFF00"/>
              </a:solidFill>
              <a:effectLst>
                <a:outerShdw blurRad="38100" dist="38100" dir="2700000" algn="tl">
                  <a:srgbClr val="C0C0C0"/>
                </a:outerShdw>
              </a:effectLst>
              <a:ea typeface="MS PGothic" pitchFamily="34" charset="-128"/>
            </a:endParaRPr>
          </a:p>
        </p:txBody>
      </p:sp>
      <p:sp>
        <p:nvSpPr>
          <p:cNvPr id="14" name="TextBox 13"/>
          <p:cNvSpPr txBox="1"/>
          <p:nvPr/>
        </p:nvSpPr>
        <p:spPr>
          <a:xfrm>
            <a:off x="4473388" y="1046262"/>
            <a:ext cx="184731" cy="646331"/>
          </a:xfrm>
          <a:prstGeom prst="rect">
            <a:avLst/>
          </a:prstGeom>
          <a:noFill/>
        </p:spPr>
        <p:txBody>
          <a:bodyPr wrap="none" rtlCol="0">
            <a:spAutoFit/>
          </a:bodyPr>
          <a:lstStyle/>
          <a:p>
            <a:endParaRPr lang="en-US" dirty="0" smtClean="0"/>
          </a:p>
          <a:p>
            <a:endParaRPr lang="en-US" dirty="0"/>
          </a:p>
        </p:txBody>
      </p:sp>
      <p:pic>
        <p:nvPicPr>
          <p:cNvPr id="15" name="Picture 11"/>
          <p:cNvPicPr preferRelativeResize="0">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112964" y="5920648"/>
            <a:ext cx="838200" cy="83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3600" b="1" dirty="0" smtClean="0"/>
              <a:t>Great Lakes Ice Classification</a:t>
            </a:r>
            <a:endParaRPr lang="en-US" sz="3600" b="1" dirty="0"/>
          </a:p>
        </p:txBody>
      </p:sp>
      <p:pic>
        <p:nvPicPr>
          <p:cNvPr id="16" name="Picture 15" descr="Lake_Superior.tif"/>
          <p:cNvPicPr>
            <a:picLocks noChangeAspect="1"/>
          </p:cNvPicPr>
          <p:nvPr/>
        </p:nvPicPr>
        <p:blipFill>
          <a:blip r:embed="rId2" cstate="print"/>
          <a:stretch>
            <a:fillRect/>
          </a:stretch>
        </p:blipFill>
        <p:spPr>
          <a:xfrm>
            <a:off x="103909" y="1898073"/>
            <a:ext cx="5359400" cy="3149600"/>
          </a:xfrm>
          <a:prstGeom prst="rect">
            <a:avLst/>
          </a:prstGeom>
        </p:spPr>
      </p:pic>
      <p:pic>
        <p:nvPicPr>
          <p:cNvPr id="15" name="Picture 3" descr="FIG11_Part2"/>
          <p:cNvPicPr>
            <a:picLocks noChangeAspect="1" noChangeArrowheads="1"/>
          </p:cNvPicPr>
          <p:nvPr/>
        </p:nvPicPr>
        <p:blipFill>
          <a:blip r:embed="rId3" cstate="print"/>
          <a:srcRect/>
          <a:stretch>
            <a:fillRect/>
          </a:stretch>
        </p:blipFill>
        <p:spPr bwMode="auto">
          <a:xfrm>
            <a:off x="3241964" y="2715491"/>
            <a:ext cx="5791200" cy="4003958"/>
          </a:xfrm>
          <a:prstGeom prst="rect">
            <a:avLst/>
          </a:prstGeom>
          <a:noFill/>
        </p:spPr>
      </p:pic>
      <p:sp>
        <p:nvSpPr>
          <p:cNvPr id="17" name="TextBox 16"/>
          <p:cNvSpPr txBox="1"/>
          <p:nvPr/>
        </p:nvSpPr>
        <p:spPr>
          <a:xfrm>
            <a:off x="5570586" y="1828800"/>
            <a:ext cx="3573414" cy="707886"/>
          </a:xfrm>
          <a:prstGeom prst="rect">
            <a:avLst/>
          </a:prstGeom>
          <a:noFill/>
        </p:spPr>
        <p:txBody>
          <a:bodyPr wrap="none" rtlCol="0">
            <a:spAutoFit/>
          </a:bodyPr>
          <a:lstStyle/>
          <a:p>
            <a:r>
              <a:rPr lang="en-US" sz="2000" b="1" dirty="0" smtClean="0"/>
              <a:t>Lake Superior </a:t>
            </a:r>
          </a:p>
          <a:p>
            <a:r>
              <a:rPr lang="en-US" sz="2000" b="1" dirty="0" smtClean="0"/>
              <a:t>Research Ice Classification </a:t>
            </a:r>
            <a:endParaRPr lang="en-US" sz="2000" b="1" dirty="0"/>
          </a:p>
        </p:txBody>
      </p:sp>
      <p:sp>
        <p:nvSpPr>
          <p:cNvPr id="18" name="TextBox 17"/>
          <p:cNvSpPr txBox="1"/>
          <p:nvPr/>
        </p:nvSpPr>
        <p:spPr>
          <a:xfrm>
            <a:off x="304800" y="5105400"/>
            <a:ext cx="2550955" cy="1631216"/>
          </a:xfrm>
          <a:prstGeom prst="rect">
            <a:avLst/>
          </a:prstGeom>
          <a:noFill/>
        </p:spPr>
        <p:txBody>
          <a:bodyPr wrap="none" rtlCol="0">
            <a:spAutoFit/>
          </a:bodyPr>
          <a:lstStyle/>
          <a:p>
            <a:r>
              <a:rPr lang="en-US" sz="2000" b="1" dirty="0" smtClean="0"/>
              <a:t>RADARSAT-1 </a:t>
            </a:r>
          </a:p>
          <a:p>
            <a:r>
              <a:rPr lang="en-US" sz="2000" b="1" dirty="0" smtClean="0"/>
              <a:t>© CSA, 1997</a:t>
            </a:r>
          </a:p>
          <a:p>
            <a:r>
              <a:rPr lang="en-US" sz="2000" b="1" dirty="0" smtClean="0"/>
              <a:t>March 22,1997</a:t>
            </a:r>
          </a:p>
          <a:p>
            <a:r>
              <a:rPr lang="en-US" sz="2000" b="1" dirty="0" smtClean="0"/>
              <a:t>During </a:t>
            </a:r>
            <a:r>
              <a:rPr lang="en-US" sz="2000" b="1" dirty="0" smtClean="0"/>
              <a:t>GLAWEX’97</a:t>
            </a:r>
          </a:p>
          <a:p>
            <a:r>
              <a:rPr lang="en-US" sz="2000" b="1" dirty="0" smtClean="0"/>
              <a:t>(GLERL)</a:t>
            </a:r>
            <a:endParaRPr lang="en-US" sz="2000" b="1" dirty="0"/>
          </a:p>
        </p:txBody>
      </p:sp>
      <p:sp>
        <p:nvSpPr>
          <p:cNvPr id="19" name="TextBox 18"/>
          <p:cNvSpPr txBox="1"/>
          <p:nvPr/>
        </p:nvSpPr>
        <p:spPr>
          <a:xfrm>
            <a:off x="228600" y="1143000"/>
            <a:ext cx="5480988" cy="646331"/>
          </a:xfrm>
          <a:prstGeom prst="rect">
            <a:avLst/>
          </a:prstGeom>
          <a:noFill/>
        </p:spPr>
        <p:txBody>
          <a:bodyPr wrap="none" rtlCol="0">
            <a:spAutoFit/>
          </a:bodyPr>
          <a:lstStyle/>
          <a:p>
            <a:pPr algn="l"/>
            <a:r>
              <a:rPr lang="en-US" b="1" dirty="0" smtClean="0"/>
              <a:t>Parameter:               Lake ice type and location</a:t>
            </a:r>
          </a:p>
          <a:p>
            <a:pPr algn="l"/>
            <a:r>
              <a:rPr lang="en-US" b="1" dirty="0" smtClean="0"/>
              <a:t>Decision Support:  Safety of lake transportation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4" name="Rectangle 8"/>
          <p:cNvSpPr>
            <a:spLocks noGrp="1" noChangeArrowheads="1"/>
          </p:cNvSpPr>
          <p:nvPr>
            <p:ph type="title"/>
          </p:nvPr>
        </p:nvSpPr>
        <p:spPr>
          <a:xfrm>
            <a:off x="457200" y="0"/>
            <a:ext cx="8229600" cy="1143000"/>
          </a:xfrm>
        </p:spPr>
        <p:txBody>
          <a:bodyPr/>
          <a:lstStyle/>
          <a:p>
            <a:r>
              <a:rPr lang="en-US" sz="2800" b="1" dirty="0" smtClean="0"/>
              <a:t>Monitoring Spring Ice Break-up on the </a:t>
            </a:r>
            <a:br>
              <a:rPr lang="en-US" sz="2800" b="1" dirty="0" smtClean="0"/>
            </a:br>
            <a:r>
              <a:rPr lang="en-US" sz="2800" b="1" dirty="0" smtClean="0"/>
              <a:t>Yellowstone River, Montana</a:t>
            </a:r>
            <a:endParaRPr lang="en-US" sz="2800" b="1" dirty="0"/>
          </a:p>
        </p:txBody>
      </p:sp>
      <p:pic>
        <p:nvPicPr>
          <p:cNvPr id="96260" name="Picture 4" descr="gdv_waterplant_2032301"/>
          <p:cNvPicPr>
            <a:picLocks noGrp="1" noChangeAspect="1" noChangeArrowheads="1"/>
          </p:cNvPicPr>
          <p:nvPr>
            <p:ph idx="1"/>
          </p:nvPr>
        </p:nvPicPr>
        <p:blipFill>
          <a:blip r:embed="rId2" cstate="print"/>
          <a:stretch>
            <a:fillRect/>
          </a:stretch>
        </p:blipFill>
        <p:spPr>
          <a:xfrm>
            <a:off x="228600" y="2438400"/>
            <a:ext cx="5181600" cy="3886200"/>
          </a:xfrm>
        </p:spPr>
      </p:pic>
      <p:pic>
        <p:nvPicPr>
          <p:cNvPr id="96263" name="Picture 7" descr="Glenmont_SAR"/>
          <p:cNvPicPr>
            <a:picLocks noGrp="1" noChangeAspect="1" noChangeArrowheads="1"/>
          </p:cNvPicPr>
          <p:nvPr>
            <p:ph sz="half" idx="4294967295"/>
          </p:nvPr>
        </p:nvPicPr>
        <p:blipFill>
          <a:blip r:embed="rId3" cstate="print"/>
          <a:srcRect/>
          <a:stretch>
            <a:fillRect/>
          </a:stretch>
        </p:blipFill>
        <p:spPr>
          <a:xfrm>
            <a:off x="3962400" y="1904999"/>
            <a:ext cx="4953000" cy="3603775"/>
          </a:xfrm>
        </p:spPr>
      </p:pic>
      <p:sp>
        <p:nvSpPr>
          <p:cNvPr id="96266" name="Rectangle 10"/>
          <p:cNvSpPr>
            <a:spLocks noChangeArrowheads="1"/>
          </p:cNvSpPr>
          <p:nvPr/>
        </p:nvSpPr>
        <p:spPr bwMode="auto">
          <a:xfrm>
            <a:off x="145473" y="6315486"/>
            <a:ext cx="8915400" cy="369332"/>
          </a:xfrm>
          <a:prstGeom prst="rect">
            <a:avLst/>
          </a:prstGeom>
          <a:noFill/>
          <a:ln w="9525">
            <a:noFill/>
            <a:miter lim="800000"/>
            <a:headEnd/>
            <a:tailEnd/>
          </a:ln>
          <a:effectLst/>
        </p:spPr>
        <p:txBody>
          <a:bodyPr wrap="square">
            <a:spAutoFit/>
          </a:bodyPr>
          <a:lstStyle/>
          <a:p>
            <a:pPr algn="l"/>
            <a:r>
              <a:rPr lang="en-US" b="1" dirty="0">
                <a:latin typeface="Arial" charset="0"/>
              </a:rPr>
              <a:t>Ice Jam North of </a:t>
            </a:r>
            <a:r>
              <a:rPr lang="en-US" b="1" dirty="0" smtClean="0">
                <a:latin typeface="Arial" charset="0"/>
              </a:rPr>
              <a:t>Bell </a:t>
            </a:r>
            <a:r>
              <a:rPr lang="en-US" b="1" dirty="0">
                <a:latin typeface="Arial" charset="0"/>
              </a:rPr>
              <a:t>Street </a:t>
            </a:r>
            <a:r>
              <a:rPr lang="en-US" b="1" dirty="0" smtClean="0">
                <a:latin typeface="Arial" charset="0"/>
              </a:rPr>
              <a:t>Bridge, Glenmont</a:t>
            </a:r>
            <a:r>
              <a:rPr lang="en-US" b="1" dirty="0">
                <a:latin typeface="Arial" charset="0"/>
              </a:rPr>
              <a:t>, </a:t>
            </a:r>
            <a:r>
              <a:rPr lang="en-US" b="1" dirty="0" smtClean="0">
                <a:latin typeface="Arial" charset="0"/>
              </a:rPr>
              <a:t>Montana -  Photo March 23, 2001 </a:t>
            </a:r>
            <a:endParaRPr lang="en-US" b="1" dirty="0">
              <a:latin typeface="Arial" charset="0"/>
            </a:endParaRPr>
          </a:p>
        </p:txBody>
      </p:sp>
      <p:sp>
        <p:nvSpPr>
          <p:cNvPr id="6" name="TextBox 5"/>
          <p:cNvSpPr txBox="1"/>
          <p:nvPr/>
        </p:nvSpPr>
        <p:spPr>
          <a:xfrm>
            <a:off x="152400" y="1143000"/>
            <a:ext cx="7494359" cy="646331"/>
          </a:xfrm>
          <a:prstGeom prst="rect">
            <a:avLst/>
          </a:prstGeom>
          <a:noFill/>
        </p:spPr>
        <p:txBody>
          <a:bodyPr wrap="none" rtlCol="0">
            <a:spAutoFit/>
          </a:bodyPr>
          <a:lstStyle/>
          <a:p>
            <a:pPr algn="l"/>
            <a:r>
              <a:rPr lang="en-US" b="1" dirty="0" smtClean="0"/>
              <a:t>Parameter:               River ice location/jams/runs/flooding</a:t>
            </a:r>
          </a:p>
          <a:p>
            <a:pPr algn="l"/>
            <a:r>
              <a:rPr lang="en-US" b="1" dirty="0" smtClean="0"/>
              <a:t>Decision Support:  Safety of river transportation, flood warnings </a:t>
            </a:r>
          </a:p>
        </p:txBody>
      </p:sp>
      <p:sp>
        <p:nvSpPr>
          <p:cNvPr id="7" name="TextBox 6"/>
          <p:cNvSpPr txBox="1"/>
          <p:nvPr/>
        </p:nvSpPr>
        <p:spPr>
          <a:xfrm>
            <a:off x="5414517" y="5638800"/>
            <a:ext cx="3761543" cy="369332"/>
          </a:xfrm>
          <a:prstGeom prst="rect">
            <a:avLst/>
          </a:prstGeom>
          <a:noFill/>
        </p:spPr>
        <p:txBody>
          <a:bodyPr wrap="none" rtlCol="0">
            <a:spAutoFit/>
          </a:bodyPr>
          <a:lstStyle/>
          <a:p>
            <a:r>
              <a:rPr lang="en-US" b="1" dirty="0" smtClean="0"/>
              <a:t>RADARSAT-1 SAR   © CSA, 2001</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0"/>
            <a:ext cx="8229600" cy="1143000"/>
          </a:xfrm>
        </p:spPr>
        <p:txBody>
          <a:bodyPr/>
          <a:lstStyle/>
          <a:p>
            <a:r>
              <a:rPr lang="en-US" sz="3600" b="1" dirty="0" smtClean="0"/>
              <a:t>Wind Patterns in SAR Images</a:t>
            </a:r>
            <a:endParaRPr lang="en-US" sz="3600" b="1" dirty="0"/>
          </a:p>
        </p:txBody>
      </p:sp>
      <p:pic>
        <p:nvPicPr>
          <p:cNvPr id="88067" name="Picture 3" descr="sar20001031034424152#17E339.png                                0017E31Bpb1                            BB9B5ACC:"/>
          <p:cNvPicPr>
            <a:picLocks noChangeAspect="1" noChangeArrowheads="1"/>
          </p:cNvPicPr>
          <p:nvPr/>
        </p:nvPicPr>
        <p:blipFill>
          <a:blip r:embed="rId2" cstate="print"/>
          <a:srcRect/>
          <a:stretch>
            <a:fillRect/>
          </a:stretch>
        </p:blipFill>
        <p:spPr bwMode="auto">
          <a:xfrm>
            <a:off x="3352800" y="1295400"/>
            <a:ext cx="5332413" cy="5346700"/>
          </a:xfrm>
          <a:prstGeom prst="rect">
            <a:avLst/>
          </a:prstGeom>
          <a:noFill/>
          <a:ln w="9525">
            <a:solidFill>
              <a:schemeClr val="bg2"/>
            </a:solidFill>
            <a:miter lim="800000"/>
            <a:headEnd/>
            <a:tailEnd/>
          </a:ln>
          <a:effectLst>
            <a:outerShdw dist="35921" dir="2700000" algn="ctr" rotWithShape="0">
              <a:schemeClr val="bg2"/>
            </a:outerShdw>
          </a:effectLst>
        </p:spPr>
      </p:pic>
      <p:sp>
        <p:nvSpPr>
          <p:cNvPr id="88068" name="Rectangle 4"/>
          <p:cNvSpPr>
            <a:spLocks noChangeArrowheads="1"/>
          </p:cNvSpPr>
          <p:nvPr/>
        </p:nvSpPr>
        <p:spPr bwMode="auto">
          <a:xfrm>
            <a:off x="0" y="4419600"/>
            <a:ext cx="3304110" cy="400110"/>
          </a:xfrm>
          <a:prstGeom prst="rect">
            <a:avLst/>
          </a:prstGeom>
          <a:noFill/>
          <a:ln w="9525">
            <a:noFill/>
            <a:miter lim="800000"/>
            <a:headEnd/>
            <a:tailEnd/>
          </a:ln>
          <a:effectLst/>
        </p:spPr>
        <p:txBody>
          <a:bodyPr wrap="none" anchor="ctr">
            <a:spAutoFit/>
          </a:bodyPr>
          <a:lstStyle/>
          <a:p>
            <a:pPr algn="ctr"/>
            <a:r>
              <a:rPr lang="en-US" sz="2000" b="1" dirty="0">
                <a:effectLst>
                  <a:outerShdw blurRad="38100" dist="38100" dir="2700000" algn="tl">
                    <a:srgbClr val="C0C0C0"/>
                  </a:outerShdw>
                </a:effectLst>
                <a:latin typeface="Helvetica" pitchFamily="34" charset="0"/>
              </a:rPr>
              <a:t>2000 Oct 31 03:44:24 UTC</a:t>
            </a:r>
          </a:p>
        </p:txBody>
      </p:sp>
      <p:pic>
        <p:nvPicPr>
          <p:cNvPr id="88069" name="Picture 5" descr="sar20001031034424152#17E3BA.gif                                00175D5Apb1                            BB9B5ACC:"/>
          <p:cNvPicPr>
            <a:picLocks noChangeAspect="1" noChangeArrowheads="1"/>
          </p:cNvPicPr>
          <p:nvPr/>
        </p:nvPicPr>
        <p:blipFill>
          <a:blip r:embed="rId3" cstate="print"/>
          <a:srcRect/>
          <a:stretch>
            <a:fillRect/>
          </a:stretch>
        </p:blipFill>
        <p:spPr bwMode="auto">
          <a:xfrm>
            <a:off x="381000" y="1447800"/>
            <a:ext cx="2743200" cy="2743200"/>
          </a:xfrm>
          <a:prstGeom prst="rect">
            <a:avLst/>
          </a:prstGeom>
          <a:noFill/>
          <a:ln w="9525">
            <a:solidFill>
              <a:schemeClr val="bg2"/>
            </a:solidFill>
            <a:miter lim="800000"/>
            <a:headEnd/>
            <a:tailEnd/>
          </a:ln>
          <a:effectLst>
            <a:outerShdw dist="35921" dir="2700000" algn="ctr" rotWithShape="0">
              <a:schemeClr val="bg2"/>
            </a:outerShdw>
          </a:effectLst>
        </p:spPr>
      </p:pic>
      <p:sp>
        <p:nvSpPr>
          <p:cNvPr id="7" name="TextBox 6"/>
          <p:cNvSpPr txBox="1"/>
          <p:nvPr/>
        </p:nvSpPr>
        <p:spPr>
          <a:xfrm>
            <a:off x="685800" y="5791200"/>
            <a:ext cx="2437335" cy="707886"/>
          </a:xfrm>
          <a:prstGeom prst="rect">
            <a:avLst/>
          </a:prstGeom>
          <a:noFill/>
        </p:spPr>
        <p:txBody>
          <a:bodyPr wrap="none" rtlCol="0">
            <a:spAutoFit/>
          </a:bodyPr>
          <a:lstStyle/>
          <a:p>
            <a:r>
              <a:rPr lang="en-US" sz="2000" b="1" dirty="0" smtClean="0"/>
              <a:t>RADARSAT-1 SAR</a:t>
            </a:r>
          </a:p>
          <a:p>
            <a:r>
              <a:rPr lang="en-US" sz="2000" b="1" dirty="0" smtClean="0"/>
              <a:t>© CSA, 2000</a:t>
            </a:r>
            <a:endParaRPr lang="en-US" sz="2000" b="1"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fig5_sar200010310344#17E345.jpg                                0017E31Bpb1                            BB9B5ACC:"/>
          <p:cNvPicPr>
            <a:picLocks noChangeAspect="1" noChangeArrowheads="1"/>
          </p:cNvPicPr>
          <p:nvPr/>
        </p:nvPicPr>
        <p:blipFill>
          <a:blip r:embed="rId2" cstate="print"/>
          <a:srcRect/>
          <a:stretch>
            <a:fillRect/>
          </a:stretch>
        </p:blipFill>
        <p:spPr bwMode="auto">
          <a:xfrm>
            <a:off x="4191000" y="2057400"/>
            <a:ext cx="4686300" cy="4629921"/>
          </a:xfrm>
          <a:prstGeom prst="rect">
            <a:avLst/>
          </a:prstGeom>
          <a:noFill/>
          <a:ln w="9525">
            <a:solidFill>
              <a:schemeClr val="bg2"/>
            </a:solidFill>
            <a:miter lim="800000"/>
            <a:headEnd/>
            <a:tailEnd/>
          </a:ln>
          <a:effectLst>
            <a:outerShdw dist="35921" dir="2700000" algn="ctr" rotWithShape="0">
              <a:schemeClr val="bg2"/>
            </a:outerShdw>
          </a:effectLst>
        </p:spPr>
      </p:pic>
      <p:sp>
        <p:nvSpPr>
          <p:cNvPr id="89091" name="Rectangle 3"/>
          <p:cNvSpPr>
            <a:spLocks noGrp="1" noChangeArrowheads="1"/>
          </p:cNvSpPr>
          <p:nvPr>
            <p:ph type="title"/>
          </p:nvPr>
        </p:nvSpPr>
        <p:spPr>
          <a:xfrm>
            <a:off x="457200" y="0"/>
            <a:ext cx="8229600" cy="1143000"/>
          </a:xfrm>
        </p:spPr>
        <p:txBody>
          <a:bodyPr/>
          <a:lstStyle/>
          <a:p>
            <a:r>
              <a:rPr lang="en-US" b="1" dirty="0" smtClean="0"/>
              <a:t>SAR Wind Image</a:t>
            </a:r>
            <a:endParaRPr lang="en-US" b="1" dirty="0"/>
          </a:p>
        </p:txBody>
      </p:sp>
      <p:sp>
        <p:nvSpPr>
          <p:cNvPr id="89092" name="Rectangle 4"/>
          <p:cNvSpPr>
            <a:spLocks noChangeArrowheads="1"/>
          </p:cNvSpPr>
          <p:nvPr/>
        </p:nvSpPr>
        <p:spPr bwMode="auto">
          <a:xfrm>
            <a:off x="304800" y="5029200"/>
            <a:ext cx="2993127" cy="369332"/>
          </a:xfrm>
          <a:prstGeom prst="rect">
            <a:avLst/>
          </a:prstGeom>
          <a:noFill/>
          <a:ln w="9525">
            <a:noFill/>
            <a:miter lim="800000"/>
            <a:headEnd/>
            <a:tailEnd/>
          </a:ln>
          <a:effectLst/>
        </p:spPr>
        <p:txBody>
          <a:bodyPr wrap="none" anchor="ctr">
            <a:spAutoFit/>
          </a:bodyPr>
          <a:lstStyle/>
          <a:p>
            <a:pPr algn="ctr"/>
            <a:r>
              <a:rPr lang="en-US" sz="1800" b="1" dirty="0">
                <a:effectLst>
                  <a:outerShdw blurRad="38100" dist="38100" dir="2700000" algn="tl">
                    <a:srgbClr val="C0C0C0"/>
                  </a:outerShdw>
                </a:effectLst>
                <a:latin typeface="Helvetica" pitchFamily="34" charset="0"/>
              </a:rPr>
              <a:t>2000 Oct 31 03:44:24 UTC</a:t>
            </a:r>
            <a:endParaRPr lang="en-US" sz="3200" b="1" dirty="0">
              <a:effectLst>
                <a:outerShdw blurRad="38100" dist="38100" dir="2700000" algn="tl">
                  <a:srgbClr val="C0C0C0"/>
                </a:outerShdw>
              </a:effectLst>
              <a:latin typeface="Helvetica" pitchFamily="34" charset="0"/>
            </a:endParaRPr>
          </a:p>
        </p:txBody>
      </p:sp>
      <p:sp>
        <p:nvSpPr>
          <p:cNvPr id="7" name="TextBox 6"/>
          <p:cNvSpPr txBox="1"/>
          <p:nvPr/>
        </p:nvSpPr>
        <p:spPr>
          <a:xfrm>
            <a:off x="762000" y="5562600"/>
            <a:ext cx="2382512" cy="1323439"/>
          </a:xfrm>
          <a:prstGeom prst="rect">
            <a:avLst/>
          </a:prstGeom>
          <a:noFill/>
        </p:spPr>
        <p:txBody>
          <a:bodyPr wrap="none" rtlCol="0">
            <a:spAutoFit/>
          </a:bodyPr>
          <a:lstStyle/>
          <a:p>
            <a:r>
              <a:rPr lang="en-US" sz="2000" b="1" dirty="0" smtClean="0"/>
              <a:t>RADARSAT-1 </a:t>
            </a:r>
          </a:p>
          <a:p>
            <a:r>
              <a:rPr lang="en-US" sz="2000" b="1" dirty="0" smtClean="0"/>
              <a:t>SAR Wind Image</a:t>
            </a:r>
          </a:p>
          <a:p>
            <a:r>
              <a:rPr lang="en-US" sz="2000" b="1" dirty="0" smtClean="0"/>
              <a:t>CMOD4 </a:t>
            </a:r>
            <a:r>
              <a:rPr lang="en-US" sz="2000" b="1" dirty="0" smtClean="0"/>
              <a:t>Algorithm</a:t>
            </a:r>
          </a:p>
          <a:p>
            <a:r>
              <a:rPr lang="en-US" sz="2000" b="1" dirty="0" smtClean="0"/>
              <a:t>(JHU/APL)</a:t>
            </a:r>
            <a:endParaRPr lang="en-US" sz="2000" b="1" dirty="0"/>
          </a:p>
        </p:txBody>
      </p:sp>
      <p:sp>
        <p:nvSpPr>
          <p:cNvPr id="8" name="TextBox 7"/>
          <p:cNvSpPr txBox="1"/>
          <p:nvPr/>
        </p:nvSpPr>
        <p:spPr>
          <a:xfrm>
            <a:off x="128588" y="2076450"/>
            <a:ext cx="3681412" cy="2554545"/>
          </a:xfrm>
          <a:prstGeom prst="rect">
            <a:avLst/>
          </a:prstGeom>
          <a:noFill/>
        </p:spPr>
        <p:txBody>
          <a:bodyPr wrap="square" rtlCol="0">
            <a:spAutoFit/>
          </a:bodyPr>
          <a:lstStyle/>
          <a:p>
            <a:pPr algn="l"/>
            <a:r>
              <a:rPr lang="en-US" sz="2000" b="1" dirty="0" smtClean="0"/>
              <a:t>SAR calibrated backscatter (Normalized Radar Cross Section - NRCS) can be converted to wind speed using an a priori wind direction and a </a:t>
            </a:r>
            <a:r>
              <a:rPr lang="en-US" sz="2000" b="1" dirty="0" err="1" smtClean="0"/>
              <a:t>scatterometer</a:t>
            </a:r>
            <a:r>
              <a:rPr lang="en-US" sz="2000" b="1" dirty="0" smtClean="0"/>
              <a:t> Geophysical Model Function (GMF)</a:t>
            </a:r>
            <a:endParaRPr lang="en-US" sz="2000" b="1" dirty="0"/>
          </a:p>
        </p:txBody>
      </p:sp>
      <p:sp>
        <p:nvSpPr>
          <p:cNvPr id="9" name="TextBox 8"/>
          <p:cNvSpPr txBox="1"/>
          <p:nvPr/>
        </p:nvSpPr>
        <p:spPr>
          <a:xfrm>
            <a:off x="133350" y="1114425"/>
            <a:ext cx="9161482" cy="923330"/>
          </a:xfrm>
          <a:prstGeom prst="rect">
            <a:avLst/>
          </a:prstGeom>
          <a:noFill/>
        </p:spPr>
        <p:txBody>
          <a:bodyPr wrap="none" rtlCol="0">
            <a:spAutoFit/>
          </a:bodyPr>
          <a:lstStyle/>
          <a:p>
            <a:pPr algn="l"/>
            <a:r>
              <a:rPr lang="en-US" b="1" dirty="0" smtClean="0"/>
              <a:t>Parameter:               High-resolution surface wind speed</a:t>
            </a:r>
          </a:p>
          <a:p>
            <a:pPr algn="l"/>
            <a:r>
              <a:rPr lang="en-US" b="1" dirty="0" smtClean="0"/>
              <a:t>Decision Support:  Safety of marine transportation, fishing, and small aircraft,</a:t>
            </a:r>
          </a:p>
          <a:p>
            <a:pPr algn="l"/>
            <a:r>
              <a:rPr lang="en-US" b="1" dirty="0" smtClean="0"/>
              <a:t>		     wind farm decisions, storm/hurricane warnings and forecasts </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6" name="Text Box 4"/>
          <p:cNvSpPr txBox="1">
            <a:spLocks noChangeArrowheads="1"/>
          </p:cNvSpPr>
          <p:nvPr/>
        </p:nvSpPr>
        <p:spPr bwMode="auto">
          <a:xfrm>
            <a:off x="36524" y="5334000"/>
            <a:ext cx="2144691" cy="1200329"/>
          </a:xfrm>
          <a:prstGeom prst="rect">
            <a:avLst/>
          </a:prstGeom>
          <a:noFill/>
          <a:ln w="9525">
            <a:noFill/>
            <a:miter lim="800000"/>
            <a:headEnd/>
            <a:tailEnd/>
          </a:ln>
          <a:effectLst/>
        </p:spPr>
        <p:txBody>
          <a:bodyPr wrap="none">
            <a:spAutoFit/>
          </a:bodyPr>
          <a:lstStyle/>
          <a:p>
            <a:r>
              <a:rPr lang="en-US" b="1" dirty="0"/>
              <a:t>ENVISAT</a:t>
            </a:r>
          </a:p>
          <a:p>
            <a:r>
              <a:rPr lang="en-US" b="1" dirty="0"/>
              <a:t>Wide Swath Mode</a:t>
            </a:r>
          </a:p>
          <a:p>
            <a:r>
              <a:rPr lang="en-US" b="1" dirty="0"/>
              <a:t>02 Dec. 2005</a:t>
            </a:r>
          </a:p>
          <a:p>
            <a:r>
              <a:rPr lang="en-US" b="1" dirty="0"/>
              <a:t>06:43 UT</a:t>
            </a:r>
          </a:p>
        </p:txBody>
      </p:sp>
      <p:pic>
        <p:nvPicPr>
          <p:cNvPr id="673797" name="Picture 5" descr="var200512020644191375w575n"/>
          <p:cNvPicPr>
            <a:picLocks noChangeAspect="1" noChangeArrowheads="1"/>
          </p:cNvPicPr>
          <p:nvPr/>
        </p:nvPicPr>
        <p:blipFill>
          <a:blip r:embed="rId2" cstate="print"/>
          <a:srcRect/>
          <a:stretch>
            <a:fillRect/>
          </a:stretch>
        </p:blipFill>
        <p:spPr bwMode="auto">
          <a:xfrm>
            <a:off x="2161309" y="1156855"/>
            <a:ext cx="5791200" cy="5791200"/>
          </a:xfrm>
          <a:prstGeom prst="rect">
            <a:avLst/>
          </a:prstGeom>
          <a:noFill/>
        </p:spPr>
      </p:pic>
      <p:sp>
        <p:nvSpPr>
          <p:cNvPr id="5" name="Title 4"/>
          <p:cNvSpPr>
            <a:spLocks noGrp="1"/>
          </p:cNvSpPr>
          <p:nvPr>
            <p:ph type="title"/>
          </p:nvPr>
        </p:nvSpPr>
        <p:spPr>
          <a:xfrm>
            <a:off x="533400" y="0"/>
            <a:ext cx="8229600" cy="1143000"/>
          </a:xfrm>
        </p:spPr>
        <p:txBody>
          <a:bodyPr/>
          <a:lstStyle/>
          <a:p>
            <a:r>
              <a:rPr lang="en-US" sz="3600" b="1" dirty="0" smtClean="0"/>
              <a:t>Wind Image – Southeast Alaska</a:t>
            </a:r>
            <a:endParaRPr lang="en-US" sz="3600" b="1"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7653" name="Picture 5" descr="Envisat_20051202_0644_google_1"/>
          <p:cNvPicPr>
            <a:picLocks noChangeAspect="1" noChangeArrowheads="1"/>
          </p:cNvPicPr>
          <p:nvPr/>
        </p:nvPicPr>
        <p:blipFill>
          <a:blip r:embed="rId2" cstate="print"/>
          <a:srcRect/>
          <a:stretch>
            <a:fillRect/>
          </a:stretch>
        </p:blipFill>
        <p:spPr bwMode="auto">
          <a:xfrm>
            <a:off x="152400" y="1447800"/>
            <a:ext cx="8839200" cy="4351338"/>
          </a:xfrm>
          <a:prstGeom prst="rect">
            <a:avLst/>
          </a:prstGeom>
          <a:noFill/>
        </p:spPr>
      </p:pic>
      <p:pic>
        <p:nvPicPr>
          <p:cNvPr id="667665" name="Picture 17" descr="APL_OLD_T"/>
          <p:cNvPicPr>
            <a:picLocks noChangeAspect="1" noChangeArrowheads="1"/>
          </p:cNvPicPr>
          <p:nvPr/>
        </p:nvPicPr>
        <p:blipFill>
          <a:blip r:embed="rId3" cstate="print"/>
          <a:srcRect/>
          <a:stretch>
            <a:fillRect/>
          </a:stretch>
        </p:blipFill>
        <p:spPr bwMode="auto">
          <a:xfrm>
            <a:off x="304800" y="5924550"/>
            <a:ext cx="696913" cy="838200"/>
          </a:xfrm>
          <a:prstGeom prst="rect">
            <a:avLst/>
          </a:prstGeom>
          <a:noFill/>
        </p:spPr>
      </p:pic>
      <p:sp>
        <p:nvSpPr>
          <p:cNvPr id="667684" name="Text Box 36"/>
          <p:cNvSpPr txBox="1">
            <a:spLocks noChangeArrowheads="1"/>
          </p:cNvSpPr>
          <p:nvPr/>
        </p:nvSpPr>
        <p:spPr bwMode="auto">
          <a:xfrm>
            <a:off x="1509713" y="6172200"/>
            <a:ext cx="2239962" cy="336550"/>
          </a:xfrm>
          <a:prstGeom prst="rect">
            <a:avLst/>
          </a:prstGeom>
          <a:noFill/>
          <a:ln w="9525">
            <a:noFill/>
            <a:miter lim="800000"/>
            <a:headEnd/>
            <a:tailEnd/>
          </a:ln>
          <a:effectLst/>
        </p:spPr>
        <p:txBody>
          <a:bodyPr wrap="none">
            <a:spAutoFit/>
          </a:bodyPr>
          <a:lstStyle/>
          <a:p>
            <a:r>
              <a:rPr lang="en-US"/>
              <a:t>Google Earth Display</a:t>
            </a:r>
          </a:p>
        </p:txBody>
      </p:sp>
      <p:sp>
        <p:nvSpPr>
          <p:cNvPr id="6" name="Title 5"/>
          <p:cNvSpPr>
            <a:spLocks noGrp="1"/>
          </p:cNvSpPr>
          <p:nvPr>
            <p:ph type="title"/>
          </p:nvPr>
        </p:nvSpPr>
        <p:spPr>
          <a:xfrm>
            <a:off x="457200" y="0"/>
            <a:ext cx="8229600" cy="1143000"/>
          </a:xfrm>
        </p:spPr>
        <p:txBody>
          <a:bodyPr/>
          <a:lstStyle/>
          <a:p>
            <a:r>
              <a:rPr lang="en-US" sz="2800" b="1" dirty="0" smtClean="0"/>
              <a:t>ENVISAT SAR Wind Image</a:t>
            </a:r>
            <a:br>
              <a:rPr lang="en-US" sz="2800" b="1" dirty="0" smtClean="0"/>
            </a:br>
            <a:r>
              <a:rPr lang="en-US" sz="2800" b="1" dirty="0" smtClean="0"/>
              <a:t>Google Earth Display</a:t>
            </a:r>
            <a:endParaRPr lang="en-US" sz="2800" b="1"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44" name="Picture 4" descr="APL_OLD_T"/>
          <p:cNvPicPr>
            <a:picLocks noChangeAspect="1" noChangeArrowheads="1"/>
          </p:cNvPicPr>
          <p:nvPr/>
        </p:nvPicPr>
        <p:blipFill>
          <a:blip r:embed="rId2" cstate="print"/>
          <a:srcRect/>
          <a:stretch>
            <a:fillRect/>
          </a:stretch>
        </p:blipFill>
        <p:spPr bwMode="auto">
          <a:xfrm>
            <a:off x="304800" y="5924550"/>
            <a:ext cx="696913" cy="838200"/>
          </a:xfrm>
          <a:prstGeom prst="rect">
            <a:avLst/>
          </a:prstGeom>
          <a:noFill/>
        </p:spPr>
      </p:pic>
      <p:sp>
        <p:nvSpPr>
          <p:cNvPr id="675845" name="Text Box 5"/>
          <p:cNvSpPr txBox="1">
            <a:spLocks noChangeArrowheads="1"/>
          </p:cNvSpPr>
          <p:nvPr/>
        </p:nvSpPr>
        <p:spPr bwMode="auto">
          <a:xfrm>
            <a:off x="1509713" y="6172200"/>
            <a:ext cx="2239962" cy="336550"/>
          </a:xfrm>
          <a:prstGeom prst="rect">
            <a:avLst/>
          </a:prstGeom>
          <a:noFill/>
          <a:ln w="9525">
            <a:noFill/>
            <a:miter lim="800000"/>
            <a:headEnd/>
            <a:tailEnd/>
          </a:ln>
          <a:effectLst/>
        </p:spPr>
        <p:txBody>
          <a:bodyPr wrap="none">
            <a:spAutoFit/>
          </a:bodyPr>
          <a:lstStyle/>
          <a:p>
            <a:r>
              <a:rPr lang="en-US"/>
              <a:t>Google Earth Display</a:t>
            </a:r>
          </a:p>
        </p:txBody>
      </p:sp>
      <p:pic>
        <p:nvPicPr>
          <p:cNvPr id="675846" name="Picture 6" descr="Envisat_20051202_0644_google_2"/>
          <p:cNvPicPr>
            <a:picLocks noChangeAspect="1" noChangeArrowheads="1"/>
          </p:cNvPicPr>
          <p:nvPr/>
        </p:nvPicPr>
        <p:blipFill>
          <a:blip r:embed="rId3" cstate="print"/>
          <a:srcRect/>
          <a:stretch>
            <a:fillRect/>
          </a:stretch>
        </p:blipFill>
        <p:spPr bwMode="auto">
          <a:xfrm>
            <a:off x="153988" y="1443038"/>
            <a:ext cx="8875712" cy="4370387"/>
          </a:xfrm>
          <a:prstGeom prst="rect">
            <a:avLst/>
          </a:prstGeom>
          <a:noFill/>
        </p:spPr>
      </p:pic>
      <p:sp>
        <p:nvSpPr>
          <p:cNvPr id="8" name="Rectangle 7"/>
          <p:cNvSpPr/>
          <p:nvPr/>
        </p:nvSpPr>
        <p:spPr>
          <a:xfrm>
            <a:off x="2098964" y="138545"/>
            <a:ext cx="4953000" cy="954107"/>
          </a:xfrm>
          <a:prstGeom prst="rect">
            <a:avLst/>
          </a:prstGeom>
        </p:spPr>
        <p:txBody>
          <a:bodyPr wrap="square">
            <a:spAutoFit/>
          </a:bodyPr>
          <a:lstStyle/>
          <a:p>
            <a:r>
              <a:rPr lang="en-US" sz="2800" b="1" dirty="0" smtClean="0"/>
              <a:t>ENVISAT SAR Wind Image</a:t>
            </a:r>
            <a:br>
              <a:rPr lang="en-US" sz="2800" b="1" dirty="0" smtClean="0"/>
            </a:br>
            <a:r>
              <a:rPr lang="en-US" sz="2800" b="1" dirty="0" smtClean="0"/>
              <a:t>Google Earth Display</a:t>
            </a:r>
            <a:endParaRPr lang="en-US" sz="2800" b="1"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Text Box 2"/>
          <p:cNvSpPr txBox="1">
            <a:spLocks noChangeArrowheads="1"/>
          </p:cNvSpPr>
          <p:nvPr/>
        </p:nvSpPr>
        <p:spPr bwMode="auto">
          <a:xfrm>
            <a:off x="2154382" y="41564"/>
            <a:ext cx="4681731" cy="954107"/>
          </a:xfrm>
          <a:prstGeom prst="rect">
            <a:avLst/>
          </a:prstGeom>
          <a:noFill/>
          <a:ln w="9525">
            <a:noFill/>
            <a:miter lim="800000"/>
            <a:headEnd/>
            <a:tailEnd/>
          </a:ln>
          <a:effectLst/>
        </p:spPr>
        <p:txBody>
          <a:bodyPr wrap="none">
            <a:spAutoFit/>
          </a:bodyPr>
          <a:lstStyle/>
          <a:p>
            <a:r>
              <a:rPr lang="en-US" sz="2800" b="1" dirty="0" smtClean="0"/>
              <a:t>ENVISAT SAR Wind Image</a:t>
            </a:r>
            <a:br>
              <a:rPr lang="en-US" sz="2800" b="1" dirty="0" smtClean="0"/>
            </a:br>
            <a:r>
              <a:rPr lang="en-US" sz="2800" b="1" dirty="0" smtClean="0"/>
              <a:t>Google Earth Display</a:t>
            </a:r>
            <a:endParaRPr lang="en-US" sz="2800" b="1" dirty="0"/>
          </a:p>
        </p:txBody>
      </p:sp>
      <p:pic>
        <p:nvPicPr>
          <p:cNvPr id="676867" name="Picture 3" descr="APL_OLD_T"/>
          <p:cNvPicPr>
            <a:picLocks noChangeAspect="1" noChangeArrowheads="1"/>
          </p:cNvPicPr>
          <p:nvPr/>
        </p:nvPicPr>
        <p:blipFill>
          <a:blip r:embed="rId2" cstate="print"/>
          <a:srcRect/>
          <a:stretch>
            <a:fillRect/>
          </a:stretch>
        </p:blipFill>
        <p:spPr bwMode="auto">
          <a:xfrm>
            <a:off x="304800" y="5924550"/>
            <a:ext cx="696913" cy="838200"/>
          </a:xfrm>
          <a:prstGeom prst="rect">
            <a:avLst/>
          </a:prstGeom>
          <a:noFill/>
        </p:spPr>
      </p:pic>
      <p:sp>
        <p:nvSpPr>
          <p:cNvPr id="676868" name="Text Box 4"/>
          <p:cNvSpPr txBox="1">
            <a:spLocks noChangeArrowheads="1"/>
          </p:cNvSpPr>
          <p:nvPr/>
        </p:nvSpPr>
        <p:spPr bwMode="auto">
          <a:xfrm>
            <a:off x="1509713" y="6172200"/>
            <a:ext cx="2239962" cy="336550"/>
          </a:xfrm>
          <a:prstGeom prst="rect">
            <a:avLst/>
          </a:prstGeom>
          <a:noFill/>
          <a:ln w="9525">
            <a:noFill/>
            <a:miter lim="800000"/>
            <a:headEnd/>
            <a:tailEnd/>
          </a:ln>
          <a:effectLst/>
        </p:spPr>
        <p:txBody>
          <a:bodyPr wrap="none">
            <a:spAutoFit/>
          </a:bodyPr>
          <a:lstStyle/>
          <a:p>
            <a:r>
              <a:rPr lang="en-US"/>
              <a:t>Google Earth Display</a:t>
            </a:r>
          </a:p>
        </p:txBody>
      </p:sp>
      <p:pic>
        <p:nvPicPr>
          <p:cNvPr id="676870" name="Picture 6" descr="Envisat_20051202_0644_google_3"/>
          <p:cNvPicPr>
            <a:picLocks noChangeAspect="1" noChangeArrowheads="1"/>
          </p:cNvPicPr>
          <p:nvPr/>
        </p:nvPicPr>
        <p:blipFill>
          <a:blip r:embed="rId3" cstate="print"/>
          <a:srcRect/>
          <a:stretch>
            <a:fillRect/>
          </a:stretch>
        </p:blipFill>
        <p:spPr bwMode="auto">
          <a:xfrm>
            <a:off x="153988" y="1443038"/>
            <a:ext cx="8875712" cy="4370387"/>
          </a:xfrm>
          <a:prstGeom prst="rect">
            <a:avLst/>
          </a:prstGeom>
          <a:noFill/>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Text Box 2"/>
          <p:cNvSpPr txBox="1">
            <a:spLocks noChangeArrowheads="1"/>
          </p:cNvSpPr>
          <p:nvPr/>
        </p:nvSpPr>
        <p:spPr bwMode="auto">
          <a:xfrm>
            <a:off x="2087899" y="83127"/>
            <a:ext cx="4681731" cy="954107"/>
          </a:xfrm>
          <a:prstGeom prst="rect">
            <a:avLst/>
          </a:prstGeom>
          <a:noFill/>
          <a:ln w="9525">
            <a:noFill/>
            <a:miter lim="800000"/>
            <a:headEnd/>
            <a:tailEnd/>
          </a:ln>
          <a:effectLst/>
        </p:spPr>
        <p:txBody>
          <a:bodyPr wrap="none">
            <a:spAutoFit/>
          </a:bodyPr>
          <a:lstStyle/>
          <a:p>
            <a:r>
              <a:rPr lang="en-US" sz="2800" b="1" dirty="0" smtClean="0"/>
              <a:t>ENVISAT SAR Wind Image</a:t>
            </a:r>
            <a:br>
              <a:rPr lang="en-US" sz="2800" b="1" dirty="0" smtClean="0"/>
            </a:br>
            <a:r>
              <a:rPr lang="en-US" sz="2800" b="1" dirty="0" smtClean="0"/>
              <a:t>Google Earth Display</a:t>
            </a:r>
            <a:endParaRPr lang="en-US" sz="2800" b="1" dirty="0"/>
          </a:p>
        </p:txBody>
      </p:sp>
      <p:pic>
        <p:nvPicPr>
          <p:cNvPr id="677891" name="Picture 3" descr="APL_OLD_T"/>
          <p:cNvPicPr>
            <a:picLocks noChangeAspect="1" noChangeArrowheads="1"/>
          </p:cNvPicPr>
          <p:nvPr/>
        </p:nvPicPr>
        <p:blipFill>
          <a:blip r:embed="rId2" cstate="print"/>
          <a:srcRect/>
          <a:stretch>
            <a:fillRect/>
          </a:stretch>
        </p:blipFill>
        <p:spPr bwMode="auto">
          <a:xfrm>
            <a:off x="304800" y="5924550"/>
            <a:ext cx="696913" cy="838200"/>
          </a:xfrm>
          <a:prstGeom prst="rect">
            <a:avLst/>
          </a:prstGeom>
          <a:noFill/>
        </p:spPr>
      </p:pic>
      <p:sp>
        <p:nvSpPr>
          <p:cNvPr id="677892" name="Text Box 4"/>
          <p:cNvSpPr txBox="1">
            <a:spLocks noChangeArrowheads="1"/>
          </p:cNvSpPr>
          <p:nvPr/>
        </p:nvSpPr>
        <p:spPr bwMode="auto">
          <a:xfrm>
            <a:off x="1509713" y="6172200"/>
            <a:ext cx="2239962" cy="336550"/>
          </a:xfrm>
          <a:prstGeom prst="rect">
            <a:avLst/>
          </a:prstGeom>
          <a:noFill/>
          <a:ln w="9525">
            <a:noFill/>
            <a:miter lim="800000"/>
            <a:headEnd/>
            <a:tailEnd/>
          </a:ln>
          <a:effectLst/>
        </p:spPr>
        <p:txBody>
          <a:bodyPr wrap="none">
            <a:spAutoFit/>
          </a:bodyPr>
          <a:lstStyle/>
          <a:p>
            <a:r>
              <a:rPr lang="en-US"/>
              <a:t>Google Earth Display</a:t>
            </a:r>
          </a:p>
        </p:txBody>
      </p:sp>
      <p:pic>
        <p:nvPicPr>
          <p:cNvPr id="677894" name="Picture 6" descr="Envisat_20051202_0644_google_4"/>
          <p:cNvPicPr>
            <a:picLocks noChangeAspect="1" noChangeArrowheads="1"/>
          </p:cNvPicPr>
          <p:nvPr/>
        </p:nvPicPr>
        <p:blipFill>
          <a:blip r:embed="rId3" cstate="print"/>
          <a:srcRect/>
          <a:stretch>
            <a:fillRect/>
          </a:stretch>
        </p:blipFill>
        <p:spPr bwMode="auto">
          <a:xfrm>
            <a:off x="153988" y="1443038"/>
            <a:ext cx="8875712" cy="4370387"/>
          </a:xfrm>
          <a:prstGeom prst="rect">
            <a:avLst/>
          </a:prstGeom>
          <a:noFill/>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533400" y="152400"/>
            <a:ext cx="8229600" cy="1143000"/>
          </a:xfrm>
        </p:spPr>
        <p:txBody>
          <a:bodyPr/>
          <a:lstStyle/>
          <a:p>
            <a:r>
              <a:rPr lang="en-US" sz="3200" b="1" dirty="0" smtClean="0"/>
              <a:t>Introduction to SAR</a:t>
            </a:r>
            <a:r>
              <a:rPr lang="en-US" sz="3600" dirty="0"/>
              <a:t/>
            </a:r>
            <a:br>
              <a:rPr lang="en-US" sz="3600" dirty="0"/>
            </a:br>
            <a:endParaRPr lang="en-US" sz="2400" dirty="0"/>
          </a:p>
        </p:txBody>
      </p:sp>
      <p:sp>
        <p:nvSpPr>
          <p:cNvPr id="14" name="TextBox 13"/>
          <p:cNvSpPr txBox="1"/>
          <p:nvPr/>
        </p:nvSpPr>
        <p:spPr>
          <a:xfrm>
            <a:off x="381000" y="4272677"/>
            <a:ext cx="8077200" cy="2585323"/>
          </a:xfrm>
          <a:prstGeom prst="rect">
            <a:avLst/>
          </a:prstGeom>
          <a:noFill/>
        </p:spPr>
        <p:txBody>
          <a:bodyPr wrap="square" rtlCol="0">
            <a:spAutoFit/>
          </a:bodyPr>
          <a:lstStyle/>
          <a:p>
            <a:pPr algn="l"/>
            <a:r>
              <a:rPr lang="en-US" b="1" dirty="0" smtClean="0"/>
              <a:t>Synthetic Aperture Radar (SAR) instruments are active microwave instruments operating at cm wavelengths (X-band: 3 cm, C-band: 5 cm, L-band: 23 cm).  </a:t>
            </a:r>
          </a:p>
          <a:p>
            <a:pPr algn="l"/>
            <a:endParaRPr lang="en-US" b="1" dirty="0" smtClean="0"/>
          </a:p>
          <a:p>
            <a:pPr algn="l"/>
            <a:r>
              <a:rPr lang="en-US" b="1" dirty="0" smtClean="0"/>
              <a:t>High resolution (1 m – 150 m) is achieved by and signal processing of the backscattered radar signal (both amplitude and phase).  </a:t>
            </a:r>
          </a:p>
          <a:p>
            <a:pPr algn="l"/>
            <a:endParaRPr lang="en-US" b="1" dirty="0" smtClean="0"/>
          </a:p>
          <a:p>
            <a:pPr algn="l"/>
            <a:r>
              <a:rPr lang="en-US" b="1" dirty="0" smtClean="0"/>
              <a:t>Single beam swath widths are 30-150 km.  Time multiplexed multi-beam (called </a:t>
            </a:r>
            <a:r>
              <a:rPr lang="en-US" b="1" dirty="0" err="1" smtClean="0"/>
              <a:t>ScanSAR</a:t>
            </a:r>
            <a:r>
              <a:rPr lang="en-US" b="1" dirty="0" smtClean="0"/>
              <a:t>) swath widths are typically 100-500 km.</a:t>
            </a:r>
            <a:endParaRPr lang="en-US" b="1" dirty="0"/>
          </a:p>
        </p:txBody>
      </p:sp>
      <p:pic>
        <p:nvPicPr>
          <p:cNvPr id="5" name="Picture 6"/>
          <p:cNvPicPr>
            <a:picLocks noChangeAspect="1" noChangeArrowheads="1"/>
          </p:cNvPicPr>
          <p:nvPr/>
        </p:nvPicPr>
        <p:blipFill>
          <a:blip r:embed="rId2" cstate="print"/>
          <a:srcRect/>
          <a:stretch>
            <a:fillRect/>
          </a:stretch>
        </p:blipFill>
        <p:spPr bwMode="auto">
          <a:xfrm>
            <a:off x="457199" y="1143000"/>
            <a:ext cx="7100455" cy="3124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Text Box 2"/>
          <p:cNvSpPr txBox="1">
            <a:spLocks noChangeArrowheads="1"/>
          </p:cNvSpPr>
          <p:nvPr/>
        </p:nvSpPr>
        <p:spPr bwMode="auto">
          <a:xfrm>
            <a:off x="2178455" y="96982"/>
            <a:ext cx="4681731" cy="954107"/>
          </a:xfrm>
          <a:prstGeom prst="rect">
            <a:avLst/>
          </a:prstGeom>
          <a:noFill/>
          <a:ln w="9525">
            <a:noFill/>
            <a:miter lim="800000"/>
            <a:headEnd/>
            <a:tailEnd/>
          </a:ln>
          <a:effectLst/>
        </p:spPr>
        <p:txBody>
          <a:bodyPr wrap="none">
            <a:spAutoFit/>
          </a:bodyPr>
          <a:lstStyle/>
          <a:p>
            <a:r>
              <a:rPr lang="en-US" sz="2800" b="1" dirty="0" smtClean="0"/>
              <a:t>ENVISAT SAR Wind Image</a:t>
            </a:r>
            <a:br>
              <a:rPr lang="en-US" sz="2800" b="1" dirty="0" smtClean="0"/>
            </a:br>
            <a:r>
              <a:rPr lang="en-US" sz="2800" b="1" dirty="0" smtClean="0"/>
              <a:t>Google Earth Display</a:t>
            </a:r>
            <a:endParaRPr lang="en-US" sz="2800" b="1" dirty="0"/>
          </a:p>
        </p:txBody>
      </p:sp>
      <p:pic>
        <p:nvPicPr>
          <p:cNvPr id="678915" name="Picture 3" descr="APL_OLD_T"/>
          <p:cNvPicPr>
            <a:picLocks noChangeAspect="1" noChangeArrowheads="1"/>
          </p:cNvPicPr>
          <p:nvPr/>
        </p:nvPicPr>
        <p:blipFill>
          <a:blip r:embed="rId2" cstate="print"/>
          <a:srcRect/>
          <a:stretch>
            <a:fillRect/>
          </a:stretch>
        </p:blipFill>
        <p:spPr bwMode="auto">
          <a:xfrm>
            <a:off x="304800" y="5924550"/>
            <a:ext cx="696913" cy="838200"/>
          </a:xfrm>
          <a:prstGeom prst="rect">
            <a:avLst/>
          </a:prstGeom>
          <a:noFill/>
        </p:spPr>
      </p:pic>
      <p:sp>
        <p:nvSpPr>
          <p:cNvPr id="678916" name="Text Box 4"/>
          <p:cNvSpPr txBox="1">
            <a:spLocks noChangeArrowheads="1"/>
          </p:cNvSpPr>
          <p:nvPr/>
        </p:nvSpPr>
        <p:spPr bwMode="auto">
          <a:xfrm>
            <a:off x="1509713" y="6172200"/>
            <a:ext cx="2239962" cy="336550"/>
          </a:xfrm>
          <a:prstGeom prst="rect">
            <a:avLst/>
          </a:prstGeom>
          <a:noFill/>
          <a:ln w="9525">
            <a:noFill/>
            <a:miter lim="800000"/>
            <a:headEnd/>
            <a:tailEnd/>
          </a:ln>
          <a:effectLst/>
        </p:spPr>
        <p:txBody>
          <a:bodyPr wrap="none">
            <a:spAutoFit/>
          </a:bodyPr>
          <a:lstStyle/>
          <a:p>
            <a:r>
              <a:rPr lang="en-US"/>
              <a:t>Google Earth Display</a:t>
            </a:r>
          </a:p>
        </p:txBody>
      </p:sp>
      <p:pic>
        <p:nvPicPr>
          <p:cNvPr id="678918" name="Picture 6" descr="Envisat_20051202_0644_google_5"/>
          <p:cNvPicPr>
            <a:picLocks noChangeAspect="1" noChangeArrowheads="1"/>
          </p:cNvPicPr>
          <p:nvPr/>
        </p:nvPicPr>
        <p:blipFill>
          <a:blip r:embed="rId3" cstate="print"/>
          <a:srcRect/>
          <a:stretch>
            <a:fillRect/>
          </a:stretch>
        </p:blipFill>
        <p:spPr bwMode="auto">
          <a:xfrm>
            <a:off x="153988" y="1443038"/>
            <a:ext cx="8875712" cy="4370387"/>
          </a:xfrm>
          <a:prstGeom prst="rect">
            <a:avLst/>
          </a:prstGeom>
          <a:noFill/>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Text Box 2"/>
          <p:cNvSpPr txBox="1">
            <a:spLocks noChangeArrowheads="1"/>
          </p:cNvSpPr>
          <p:nvPr/>
        </p:nvSpPr>
        <p:spPr bwMode="auto">
          <a:xfrm>
            <a:off x="2209800" y="152400"/>
            <a:ext cx="4681731" cy="954107"/>
          </a:xfrm>
          <a:prstGeom prst="rect">
            <a:avLst/>
          </a:prstGeom>
          <a:noFill/>
          <a:ln w="9525">
            <a:noFill/>
            <a:miter lim="800000"/>
            <a:headEnd/>
            <a:tailEnd/>
          </a:ln>
          <a:effectLst/>
        </p:spPr>
        <p:txBody>
          <a:bodyPr wrap="none">
            <a:spAutoFit/>
          </a:bodyPr>
          <a:lstStyle/>
          <a:p>
            <a:r>
              <a:rPr lang="en-US" sz="2800" b="1" dirty="0" smtClean="0"/>
              <a:t>ENVISAT SAR Wind Image</a:t>
            </a:r>
            <a:br>
              <a:rPr lang="en-US" sz="2800" b="1" dirty="0" smtClean="0"/>
            </a:br>
            <a:r>
              <a:rPr lang="en-US" sz="2800" b="1" dirty="0" smtClean="0"/>
              <a:t>Google Earth Display</a:t>
            </a:r>
            <a:endParaRPr lang="en-US" sz="2800" b="1" dirty="0"/>
          </a:p>
        </p:txBody>
      </p:sp>
      <p:pic>
        <p:nvPicPr>
          <p:cNvPr id="680963" name="Picture 3" descr="APL_OLD_T"/>
          <p:cNvPicPr>
            <a:picLocks noChangeAspect="1" noChangeArrowheads="1"/>
          </p:cNvPicPr>
          <p:nvPr/>
        </p:nvPicPr>
        <p:blipFill>
          <a:blip r:embed="rId2" cstate="print"/>
          <a:srcRect/>
          <a:stretch>
            <a:fillRect/>
          </a:stretch>
        </p:blipFill>
        <p:spPr bwMode="auto">
          <a:xfrm>
            <a:off x="304800" y="5924550"/>
            <a:ext cx="696913" cy="838200"/>
          </a:xfrm>
          <a:prstGeom prst="rect">
            <a:avLst/>
          </a:prstGeom>
          <a:noFill/>
        </p:spPr>
      </p:pic>
      <p:sp>
        <p:nvSpPr>
          <p:cNvPr id="680964" name="Text Box 4"/>
          <p:cNvSpPr txBox="1">
            <a:spLocks noChangeArrowheads="1"/>
          </p:cNvSpPr>
          <p:nvPr/>
        </p:nvSpPr>
        <p:spPr bwMode="auto">
          <a:xfrm>
            <a:off x="1509713" y="6172200"/>
            <a:ext cx="2239962" cy="336550"/>
          </a:xfrm>
          <a:prstGeom prst="rect">
            <a:avLst/>
          </a:prstGeom>
          <a:noFill/>
          <a:ln w="9525">
            <a:noFill/>
            <a:miter lim="800000"/>
            <a:headEnd/>
            <a:tailEnd/>
          </a:ln>
          <a:effectLst/>
        </p:spPr>
        <p:txBody>
          <a:bodyPr wrap="none">
            <a:spAutoFit/>
          </a:bodyPr>
          <a:lstStyle/>
          <a:p>
            <a:r>
              <a:rPr lang="en-US"/>
              <a:t>Google Earth Display</a:t>
            </a:r>
          </a:p>
        </p:txBody>
      </p:sp>
      <p:pic>
        <p:nvPicPr>
          <p:cNvPr id="680965" name="Picture 5" descr="Envisat_20051202_0644_google_6"/>
          <p:cNvPicPr>
            <a:picLocks noChangeAspect="1" noChangeArrowheads="1"/>
          </p:cNvPicPr>
          <p:nvPr/>
        </p:nvPicPr>
        <p:blipFill>
          <a:blip r:embed="rId3" cstate="print"/>
          <a:srcRect/>
          <a:stretch>
            <a:fillRect/>
          </a:stretch>
        </p:blipFill>
        <p:spPr bwMode="auto">
          <a:xfrm>
            <a:off x="153988" y="1443038"/>
            <a:ext cx="8875712" cy="4370387"/>
          </a:xfrm>
          <a:prstGeom prst="rect">
            <a:avLst/>
          </a:prstGeom>
          <a:noFill/>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9" name="Text Box 3"/>
          <p:cNvSpPr txBox="1">
            <a:spLocks noChangeArrowheads="1"/>
          </p:cNvSpPr>
          <p:nvPr/>
        </p:nvSpPr>
        <p:spPr bwMode="auto">
          <a:xfrm>
            <a:off x="2209800" y="96981"/>
            <a:ext cx="4681731" cy="954107"/>
          </a:xfrm>
          <a:prstGeom prst="rect">
            <a:avLst/>
          </a:prstGeom>
          <a:noFill/>
          <a:ln w="9525">
            <a:noFill/>
            <a:miter lim="800000"/>
            <a:headEnd/>
            <a:tailEnd/>
          </a:ln>
          <a:effectLst/>
        </p:spPr>
        <p:txBody>
          <a:bodyPr wrap="none">
            <a:spAutoFit/>
          </a:bodyPr>
          <a:lstStyle/>
          <a:p>
            <a:r>
              <a:rPr lang="en-US" sz="2800" b="1" dirty="0" smtClean="0"/>
              <a:t>ENVISAT SAR Wind Image</a:t>
            </a:r>
            <a:br>
              <a:rPr lang="en-US" sz="2800" b="1" dirty="0" smtClean="0"/>
            </a:br>
            <a:r>
              <a:rPr lang="en-US" sz="2800" b="1" dirty="0" smtClean="0"/>
              <a:t>Google Earth Display</a:t>
            </a:r>
            <a:endParaRPr lang="en-US" sz="2800" b="1" dirty="0"/>
          </a:p>
        </p:txBody>
      </p:sp>
      <p:pic>
        <p:nvPicPr>
          <p:cNvPr id="674820" name="Picture 4" descr="APL_OLD_T"/>
          <p:cNvPicPr>
            <a:picLocks noChangeAspect="1" noChangeArrowheads="1"/>
          </p:cNvPicPr>
          <p:nvPr/>
        </p:nvPicPr>
        <p:blipFill>
          <a:blip r:embed="rId2" cstate="print"/>
          <a:srcRect/>
          <a:stretch>
            <a:fillRect/>
          </a:stretch>
        </p:blipFill>
        <p:spPr bwMode="auto">
          <a:xfrm>
            <a:off x="304800" y="5924550"/>
            <a:ext cx="696913" cy="838200"/>
          </a:xfrm>
          <a:prstGeom prst="rect">
            <a:avLst/>
          </a:prstGeom>
          <a:noFill/>
        </p:spPr>
      </p:pic>
      <p:sp>
        <p:nvSpPr>
          <p:cNvPr id="674821" name="Text Box 5"/>
          <p:cNvSpPr txBox="1">
            <a:spLocks noChangeArrowheads="1"/>
          </p:cNvSpPr>
          <p:nvPr/>
        </p:nvSpPr>
        <p:spPr bwMode="auto">
          <a:xfrm>
            <a:off x="1509713" y="6172200"/>
            <a:ext cx="2239962" cy="336550"/>
          </a:xfrm>
          <a:prstGeom prst="rect">
            <a:avLst/>
          </a:prstGeom>
          <a:noFill/>
          <a:ln w="9525">
            <a:noFill/>
            <a:miter lim="800000"/>
            <a:headEnd/>
            <a:tailEnd/>
          </a:ln>
          <a:effectLst/>
        </p:spPr>
        <p:txBody>
          <a:bodyPr wrap="none">
            <a:spAutoFit/>
          </a:bodyPr>
          <a:lstStyle/>
          <a:p>
            <a:r>
              <a:rPr lang="en-US"/>
              <a:t>Google Earth Display</a:t>
            </a:r>
          </a:p>
        </p:txBody>
      </p:sp>
      <p:pic>
        <p:nvPicPr>
          <p:cNvPr id="674822" name="Picture 6" descr="Envisat_20051202_0644_google_7"/>
          <p:cNvPicPr>
            <a:picLocks noChangeAspect="1" noChangeArrowheads="1"/>
          </p:cNvPicPr>
          <p:nvPr/>
        </p:nvPicPr>
        <p:blipFill>
          <a:blip r:embed="rId3" cstate="print"/>
          <a:srcRect/>
          <a:stretch>
            <a:fillRect/>
          </a:stretch>
        </p:blipFill>
        <p:spPr bwMode="auto">
          <a:xfrm>
            <a:off x="153988" y="1443038"/>
            <a:ext cx="8875712" cy="4370387"/>
          </a:xfrm>
          <a:prstGeom prst="rect">
            <a:avLst/>
          </a:prstGeom>
          <a:noFill/>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1828800" y="233363"/>
            <a:ext cx="9144000" cy="0"/>
          </a:xfrm>
          <a:prstGeom prst="rect">
            <a:avLst/>
          </a:prstGeom>
          <a:noFill/>
          <a:ln w="9525">
            <a:noFill/>
            <a:miter lim="800000"/>
            <a:headEnd/>
            <a:tailEnd/>
          </a:ln>
          <a:effectLst/>
        </p:spPr>
        <p:txBody>
          <a:bodyPr>
            <a:spAutoFit/>
          </a:bodyPr>
          <a:lstStyle/>
          <a:p>
            <a:endParaRPr lang="en-US"/>
          </a:p>
        </p:txBody>
      </p:sp>
      <p:sp>
        <p:nvSpPr>
          <p:cNvPr id="52228" name="Text Box 4"/>
          <p:cNvSpPr txBox="1">
            <a:spLocks noChangeArrowheads="1"/>
          </p:cNvSpPr>
          <p:nvPr/>
        </p:nvSpPr>
        <p:spPr bwMode="auto">
          <a:xfrm>
            <a:off x="5241925" y="2022475"/>
            <a:ext cx="2378075" cy="457200"/>
          </a:xfrm>
          <a:prstGeom prst="rect">
            <a:avLst/>
          </a:prstGeom>
          <a:noFill/>
          <a:ln w="9525">
            <a:noFill/>
            <a:miter lim="800000"/>
            <a:headEnd/>
            <a:tailEnd/>
          </a:ln>
          <a:effectLst/>
        </p:spPr>
        <p:txBody>
          <a:bodyPr>
            <a:spAutoFit/>
          </a:bodyPr>
          <a:lstStyle/>
          <a:p>
            <a:endParaRPr lang="en-US">
              <a:solidFill>
                <a:srgbClr val="FFFF66"/>
              </a:solidFill>
            </a:endParaRPr>
          </a:p>
        </p:txBody>
      </p:sp>
      <p:sp>
        <p:nvSpPr>
          <p:cNvPr id="52229" name="Text Box 5"/>
          <p:cNvSpPr txBox="1">
            <a:spLocks noChangeArrowheads="1"/>
          </p:cNvSpPr>
          <p:nvPr/>
        </p:nvSpPr>
        <p:spPr bwMode="auto">
          <a:xfrm>
            <a:off x="0" y="1066800"/>
            <a:ext cx="3405099" cy="1938992"/>
          </a:xfrm>
          <a:prstGeom prst="rect">
            <a:avLst/>
          </a:prstGeom>
          <a:noFill/>
          <a:ln w="9525">
            <a:noFill/>
            <a:miter lim="800000"/>
            <a:headEnd/>
            <a:tailEnd/>
          </a:ln>
          <a:effectLst/>
        </p:spPr>
        <p:txBody>
          <a:bodyPr wrap="none">
            <a:spAutoFit/>
          </a:bodyPr>
          <a:lstStyle/>
          <a:p>
            <a:r>
              <a:rPr lang="en-US" sz="2000" b="1" dirty="0">
                <a:latin typeface="Arial" charset="0"/>
                <a:cs typeface="Times New Roman" pitchFamily="-80" charset="0"/>
              </a:rPr>
              <a:t>Kayak </a:t>
            </a:r>
            <a:r>
              <a:rPr lang="en-US" sz="2000" b="1" dirty="0" smtClean="0">
                <a:latin typeface="Arial" charset="0"/>
                <a:cs typeface="Times New Roman" pitchFamily="-80" charset="0"/>
              </a:rPr>
              <a:t>Island </a:t>
            </a:r>
          </a:p>
          <a:p>
            <a:r>
              <a:rPr lang="en-US" sz="2000" b="1" dirty="0" smtClean="0">
                <a:cs typeface="Times New Roman" pitchFamily="-80" charset="0"/>
              </a:rPr>
              <a:t>(G</a:t>
            </a:r>
            <a:r>
              <a:rPr lang="en-US" sz="2000" b="1" dirty="0" smtClean="0">
                <a:latin typeface="Arial" charset="0"/>
                <a:cs typeface="Times New Roman" pitchFamily="-80" charset="0"/>
              </a:rPr>
              <a:t>ulf of Alaska)</a:t>
            </a:r>
            <a:endParaRPr lang="en-US" sz="2000" b="1" dirty="0">
              <a:latin typeface="Arial" charset="0"/>
              <a:cs typeface="Times New Roman" pitchFamily="-80" charset="0"/>
            </a:endParaRPr>
          </a:p>
          <a:p>
            <a:r>
              <a:rPr lang="en-US" sz="2000" b="1" dirty="0" smtClean="0">
                <a:latin typeface="Arial" charset="0"/>
                <a:cs typeface="Times New Roman" pitchFamily="-80" charset="0"/>
              </a:rPr>
              <a:t>RADARSAT-1 </a:t>
            </a:r>
            <a:r>
              <a:rPr lang="en-US" sz="2000" b="1" dirty="0" err="1">
                <a:latin typeface="Arial" charset="0"/>
                <a:cs typeface="Times New Roman" pitchFamily="-80" charset="0"/>
              </a:rPr>
              <a:t>ScanSAR</a:t>
            </a:r>
            <a:r>
              <a:rPr lang="en-US" sz="2000" b="1" dirty="0">
                <a:latin typeface="Arial" charset="0"/>
                <a:cs typeface="Times New Roman" pitchFamily="-80" charset="0"/>
              </a:rPr>
              <a:t> </a:t>
            </a:r>
            <a:endParaRPr lang="en-US" sz="2000" b="1" dirty="0" smtClean="0">
              <a:latin typeface="Arial" charset="0"/>
              <a:cs typeface="Times New Roman" pitchFamily="-80" charset="0"/>
            </a:endParaRPr>
          </a:p>
          <a:p>
            <a:r>
              <a:rPr lang="en-US" sz="2000" b="1" dirty="0" smtClean="0">
                <a:cs typeface="Times New Roman" pitchFamily="-80" charset="0"/>
              </a:rPr>
              <a:t>W</a:t>
            </a:r>
            <a:r>
              <a:rPr lang="en-US" sz="2000" b="1" dirty="0" smtClean="0">
                <a:latin typeface="Arial" charset="0"/>
                <a:cs typeface="Times New Roman" pitchFamily="-80" charset="0"/>
              </a:rPr>
              <a:t>ide B Mode</a:t>
            </a:r>
            <a:endParaRPr lang="en-US" sz="2000" b="1" dirty="0">
              <a:latin typeface="Arial" charset="0"/>
              <a:cs typeface="Times New Roman" pitchFamily="-80" charset="0"/>
            </a:endParaRPr>
          </a:p>
          <a:p>
            <a:r>
              <a:rPr lang="en-US" sz="2000" b="1" dirty="0">
                <a:latin typeface="Arial" charset="0"/>
                <a:cs typeface="Times New Roman" pitchFamily="-80" charset="0"/>
              </a:rPr>
              <a:t>12 Jun 2001  03:10:05 UTC</a:t>
            </a:r>
          </a:p>
          <a:p>
            <a:r>
              <a:rPr lang="en-US" sz="2000" b="1" dirty="0">
                <a:latin typeface="Arial" charset="0"/>
                <a:cs typeface="Times New Roman" pitchFamily="-80" charset="0"/>
              </a:rPr>
              <a:t>(© CSA, 2001)</a:t>
            </a:r>
            <a:r>
              <a:rPr lang="en-US" sz="2000" b="1" dirty="0">
                <a:latin typeface="Arial" charset="0"/>
              </a:rPr>
              <a:t> </a:t>
            </a:r>
          </a:p>
        </p:txBody>
      </p:sp>
      <p:sp>
        <p:nvSpPr>
          <p:cNvPr id="52231" name="Text Box 7"/>
          <p:cNvSpPr txBox="1">
            <a:spLocks noChangeArrowheads="1"/>
          </p:cNvSpPr>
          <p:nvPr/>
        </p:nvSpPr>
        <p:spPr bwMode="auto">
          <a:xfrm rot="-110959131">
            <a:off x="687388" y="5791200"/>
            <a:ext cx="184150" cy="304800"/>
          </a:xfrm>
          <a:prstGeom prst="rect">
            <a:avLst/>
          </a:prstGeom>
          <a:noFill/>
          <a:ln w="9525">
            <a:noFill/>
            <a:miter lim="800000"/>
            <a:headEnd/>
            <a:tailEnd/>
          </a:ln>
          <a:effectLst/>
        </p:spPr>
        <p:txBody>
          <a:bodyPr wrap="none">
            <a:spAutoFit/>
          </a:bodyPr>
          <a:lstStyle/>
          <a:p>
            <a:endParaRPr lang="en-US" sz="1400">
              <a:solidFill>
                <a:srgbClr val="FF3300"/>
              </a:solidFill>
            </a:endParaRPr>
          </a:p>
        </p:txBody>
      </p:sp>
      <p:sp>
        <p:nvSpPr>
          <p:cNvPr id="52232" name="Rectangle 8"/>
          <p:cNvSpPr>
            <a:spLocks noGrp="1" noChangeArrowheads="1"/>
          </p:cNvSpPr>
          <p:nvPr>
            <p:ph type="title"/>
          </p:nvPr>
        </p:nvSpPr>
        <p:spPr>
          <a:xfrm>
            <a:off x="457200" y="0"/>
            <a:ext cx="8229600" cy="1143000"/>
          </a:xfrm>
        </p:spPr>
        <p:txBody>
          <a:bodyPr/>
          <a:lstStyle/>
          <a:p>
            <a:r>
              <a:rPr lang="en-US" sz="2800" b="1" dirty="0" smtClean="0">
                <a:solidFill>
                  <a:schemeClr val="tx1"/>
                </a:solidFill>
                <a:latin typeface="Arial" charset="0"/>
              </a:rPr>
              <a:t>SAR-Observed Atmospheric Features</a:t>
            </a:r>
            <a:br>
              <a:rPr lang="en-US" sz="2800" b="1" dirty="0" smtClean="0">
                <a:solidFill>
                  <a:schemeClr val="tx1"/>
                </a:solidFill>
                <a:latin typeface="Arial" charset="0"/>
              </a:rPr>
            </a:br>
            <a:r>
              <a:rPr lang="en-US" sz="2800" b="1" dirty="0" smtClean="0">
                <a:solidFill>
                  <a:schemeClr val="tx1"/>
                </a:solidFill>
                <a:latin typeface="Arial" charset="0"/>
              </a:rPr>
              <a:t> Island Lee </a:t>
            </a:r>
            <a:r>
              <a:rPr lang="en-US" sz="2800" b="1" dirty="0">
                <a:solidFill>
                  <a:schemeClr val="tx1"/>
                </a:solidFill>
                <a:latin typeface="Arial" charset="0"/>
              </a:rPr>
              <a:t>Waves</a:t>
            </a:r>
            <a:endParaRPr lang="en-US" b="1" dirty="0">
              <a:solidFill>
                <a:schemeClr val="tx1"/>
              </a:solidFill>
            </a:endParaRPr>
          </a:p>
        </p:txBody>
      </p:sp>
      <p:pic>
        <p:nvPicPr>
          <p:cNvPr id="52235" name="Picture 11" descr="C:\My Documents\Work-Papers&amp;Proposals\IGARSS_2004\Kayak_sar_image_rotated.tif"/>
          <p:cNvPicPr>
            <a:picLocks noChangeAspect="1" noChangeArrowheads="1"/>
          </p:cNvPicPr>
          <p:nvPr/>
        </p:nvPicPr>
        <p:blipFill>
          <a:blip r:embed="rId2" cstate="print"/>
          <a:srcRect/>
          <a:stretch>
            <a:fillRect/>
          </a:stretch>
        </p:blipFill>
        <p:spPr bwMode="auto">
          <a:xfrm>
            <a:off x="3429000" y="1905000"/>
            <a:ext cx="5562600" cy="4773613"/>
          </a:xfrm>
          <a:prstGeom prst="rect">
            <a:avLst/>
          </a:prstGeom>
          <a:noFill/>
        </p:spPr>
      </p:pic>
      <p:pic>
        <p:nvPicPr>
          <p:cNvPr id="52234" name="Picture 10"/>
          <p:cNvPicPr>
            <a:picLocks noChangeAspect="1" noChangeArrowheads="1"/>
          </p:cNvPicPr>
          <p:nvPr/>
        </p:nvPicPr>
        <p:blipFill>
          <a:blip r:embed="rId3" cstate="print"/>
          <a:srcRect/>
          <a:stretch>
            <a:fillRect/>
          </a:stretch>
        </p:blipFill>
        <p:spPr bwMode="auto">
          <a:xfrm>
            <a:off x="228600" y="2971800"/>
            <a:ext cx="4876800" cy="3657600"/>
          </a:xfrm>
          <a:prstGeom prst="rect">
            <a:avLst/>
          </a:prstGeom>
          <a:noFill/>
          <a:ln w="25400">
            <a:noFill/>
            <a:miter lim="800000"/>
            <a:headEnd/>
            <a:tailEnd/>
          </a:ln>
          <a:effectLst/>
        </p:spPr>
      </p:pic>
      <p:sp>
        <p:nvSpPr>
          <p:cNvPr id="9" name="TextBox 8"/>
          <p:cNvSpPr txBox="1"/>
          <p:nvPr/>
        </p:nvSpPr>
        <p:spPr>
          <a:xfrm>
            <a:off x="1447800" y="6096000"/>
            <a:ext cx="3445559" cy="338554"/>
          </a:xfrm>
          <a:prstGeom prst="rect">
            <a:avLst/>
          </a:prstGeom>
          <a:noFill/>
        </p:spPr>
        <p:txBody>
          <a:bodyPr wrap="none" rtlCol="0">
            <a:spAutoFit/>
          </a:bodyPr>
          <a:lstStyle/>
          <a:p>
            <a:r>
              <a:rPr lang="en-US" sz="1600" dirty="0" smtClean="0">
                <a:solidFill>
                  <a:schemeClr val="bg1"/>
                </a:solidFill>
              </a:rPr>
              <a:t>Photo courtesy of Tim </a:t>
            </a:r>
            <a:r>
              <a:rPr lang="en-US" sz="1600" dirty="0" err="1" smtClean="0">
                <a:solidFill>
                  <a:schemeClr val="bg1"/>
                </a:solidFill>
              </a:rPr>
              <a:t>Veenstra</a:t>
            </a:r>
            <a:r>
              <a:rPr lang="en-US" sz="1600" dirty="0" smtClean="0">
                <a:solidFill>
                  <a:schemeClr val="bg1"/>
                </a:solidFill>
              </a:rPr>
              <a:t>, ATI</a:t>
            </a:r>
            <a:endParaRPr lang="en-US" sz="1600" dirty="0">
              <a:solidFill>
                <a:schemeClr val="bg1"/>
              </a:solidFill>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609600" y="228600"/>
            <a:ext cx="7667625" cy="579438"/>
          </a:xfrm>
          <a:prstGeom prst="rect">
            <a:avLst/>
          </a:prstGeom>
          <a:noFill/>
          <a:ln w="9525">
            <a:noFill/>
            <a:miter lim="800000"/>
            <a:headEnd/>
            <a:tailEnd/>
          </a:ln>
          <a:effectLst/>
        </p:spPr>
        <p:txBody>
          <a:bodyPr>
            <a:spAutoFit/>
          </a:bodyPr>
          <a:lstStyle/>
          <a:p>
            <a:pPr algn="ctr"/>
            <a:r>
              <a:rPr lang="en-US" sz="3200" b="1" dirty="0"/>
              <a:t>Coastal Wind Climatology</a:t>
            </a:r>
          </a:p>
        </p:txBody>
      </p:sp>
      <p:sp>
        <p:nvSpPr>
          <p:cNvPr id="129027" name="Text Box 3"/>
          <p:cNvSpPr txBox="1">
            <a:spLocks noChangeArrowheads="1"/>
          </p:cNvSpPr>
          <p:nvPr/>
        </p:nvSpPr>
        <p:spPr bwMode="auto">
          <a:xfrm>
            <a:off x="4800600" y="5257800"/>
            <a:ext cx="4343400" cy="1927225"/>
          </a:xfrm>
          <a:prstGeom prst="rect">
            <a:avLst/>
          </a:prstGeom>
          <a:noFill/>
          <a:ln w="9525">
            <a:solidFill>
              <a:schemeClr val="tx1"/>
            </a:solidFill>
            <a:miter lim="800000"/>
            <a:headEnd/>
            <a:tailEnd/>
          </a:ln>
          <a:effectLst/>
        </p:spPr>
        <p:txBody>
          <a:bodyPr>
            <a:spAutoFit/>
          </a:bodyPr>
          <a:lstStyle/>
          <a:p>
            <a:r>
              <a:rPr lang="en-US" b="1" u="sng"/>
              <a:t>Applications</a:t>
            </a:r>
          </a:p>
          <a:p>
            <a:pPr lvl="1">
              <a:buFontTx/>
              <a:buChar char="•"/>
            </a:pPr>
            <a:r>
              <a:rPr lang="en-US" b="1"/>
              <a:t>  Met. Forecast Guidelines</a:t>
            </a:r>
          </a:p>
          <a:p>
            <a:pPr lvl="1">
              <a:buFontTx/>
              <a:buChar char="•"/>
            </a:pPr>
            <a:r>
              <a:rPr lang="en-US" b="1"/>
              <a:t>  Wind Farm Location</a:t>
            </a:r>
          </a:p>
          <a:p>
            <a:pPr lvl="1">
              <a:buFontTx/>
              <a:buChar char="•"/>
            </a:pPr>
            <a:r>
              <a:rPr lang="en-US" b="1"/>
              <a:t>  Ocean Engineering</a:t>
            </a:r>
          </a:p>
          <a:p>
            <a:pPr lvl="1">
              <a:buFontTx/>
              <a:buChar char="•"/>
            </a:pPr>
            <a:r>
              <a:rPr lang="en-US" b="1"/>
              <a:t>  Coastal Decisionmaking</a:t>
            </a:r>
          </a:p>
        </p:txBody>
      </p:sp>
      <p:sp>
        <p:nvSpPr>
          <p:cNvPr id="129028" name="Text Box 4"/>
          <p:cNvSpPr txBox="1">
            <a:spLocks noChangeArrowheads="1"/>
          </p:cNvSpPr>
          <p:nvPr/>
        </p:nvSpPr>
        <p:spPr bwMode="auto">
          <a:xfrm>
            <a:off x="304800" y="5791200"/>
            <a:ext cx="4051300" cy="581025"/>
          </a:xfrm>
          <a:prstGeom prst="rect">
            <a:avLst/>
          </a:prstGeom>
          <a:noFill/>
          <a:ln w="9525">
            <a:noFill/>
            <a:miter lim="800000"/>
            <a:headEnd/>
            <a:tailEnd/>
          </a:ln>
          <a:effectLst/>
        </p:spPr>
        <p:txBody>
          <a:bodyPr wrap="none">
            <a:spAutoFit/>
          </a:bodyPr>
          <a:lstStyle/>
          <a:p>
            <a:r>
              <a:rPr lang="en-US" sz="1600" b="1" dirty="0"/>
              <a:t>RADARSAT-1  Sept. 04, 2000 0306 GMT</a:t>
            </a:r>
          </a:p>
          <a:p>
            <a:r>
              <a:rPr lang="en-US" sz="1600" b="1" dirty="0"/>
              <a:t>Wind Image of Barrier Jet (Beal et al., 2005)</a:t>
            </a:r>
          </a:p>
        </p:txBody>
      </p:sp>
      <p:pic>
        <p:nvPicPr>
          <p:cNvPr id="129029" name="Picture 5" descr="bealguide_V2_300LPI_barrier_jet_04sep2000_0306GMT_rotated"/>
          <p:cNvPicPr>
            <a:picLocks noChangeAspect="1" noChangeArrowheads="1"/>
          </p:cNvPicPr>
          <p:nvPr/>
        </p:nvPicPr>
        <p:blipFill>
          <a:blip r:embed="rId2" cstate="print"/>
          <a:srcRect/>
          <a:stretch>
            <a:fillRect/>
          </a:stretch>
        </p:blipFill>
        <p:spPr bwMode="auto">
          <a:xfrm>
            <a:off x="0" y="1447800"/>
            <a:ext cx="4754563" cy="4140200"/>
          </a:xfrm>
          <a:prstGeom prst="rect">
            <a:avLst/>
          </a:prstGeom>
          <a:noFill/>
        </p:spPr>
      </p:pic>
      <p:pic>
        <p:nvPicPr>
          <p:cNvPr id="129030" name="Picture 6" descr="Barrier_jet_percent_occurance_1"/>
          <p:cNvPicPr>
            <a:picLocks noChangeAspect="1" noChangeArrowheads="1"/>
          </p:cNvPicPr>
          <p:nvPr/>
        </p:nvPicPr>
        <p:blipFill>
          <a:blip r:embed="rId3" cstate="print"/>
          <a:srcRect/>
          <a:stretch>
            <a:fillRect/>
          </a:stretch>
        </p:blipFill>
        <p:spPr bwMode="auto">
          <a:xfrm>
            <a:off x="3276600" y="1143000"/>
            <a:ext cx="5715000" cy="2359025"/>
          </a:xfrm>
          <a:prstGeom prst="rect">
            <a:avLst/>
          </a:prstGeom>
          <a:noFill/>
        </p:spPr>
      </p:pic>
      <p:sp>
        <p:nvSpPr>
          <p:cNvPr id="129031" name="Text Box 7"/>
          <p:cNvSpPr txBox="1">
            <a:spLocks noChangeArrowheads="1"/>
          </p:cNvSpPr>
          <p:nvPr/>
        </p:nvSpPr>
        <p:spPr bwMode="auto">
          <a:xfrm>
            <a:off x="4495800" y="4114800"/>
            <a:ext cx="5105400" cy="954107"/>
          </a:xfrm>
          <a:prstGeom prst="rect">
            <a:avLst/>
          </a:prstGeom>
          <a:noFill/>
          <a:ln w="9525">
            <a:noFill/>
            <a:miter lim="800000"/>
            <a:headEnd/>
            <a:tailEnd/>
          </a:ln>
          <a:effectLst/>
        </p:spPr>
        <p:txBody>
          <a:bodyPr>
            <a:spAutoFit/>
          </a:bodyPr>
          <a:lstStyle/>
          <a:p>
            <a:pPr eaLnBrk="1" hangingPunct="1"/>
            <a:r>
              <a:rPr lang="en-US" sz="1400" b="1" dirty="0">
                <a:latin typeface="Arial" charset="0"/>
              </a:rPr>
              <a:t>Barrier Jet Percent Occurrence along Northern </a:t>
            </a:r>
          </a:p>
          <a:p>
            <a:pPr eaLnBrk="1" hangingPunct="1"/>
            <a:r>
              <a:rPr lang="en-US" sz="1400" b="1" dirty="0">
                <a:latin typeface="Arial" charset="0"/>
              </a:rPr>
              <a:t>Coast of Gulf of </a:t>
            </a:r>
            <a:r>
              <a:rPr lang="en-US" sz="1400" b="1" dirty="0" smtClean="0">
                <a:latin typeface="Arial" charset="0"/>
              </a:rPr>
              <a:t>Alaska – JHU/APL</a:t>
            </a:r>
          </a:p>
          <a:p>
            <a:pPr eaLnBrk="1" hangingPunct="1"/>
            <a:r>
              <a:rPr lang="en-US" sz="1400" b="1" dirty="0" smtClean="0">
                <a:latin typeface="Arial" charset="0"/>
              </a:rPr>
              <a:t> </a:t>
            </a:r>
            <a:r>
              <a:rPr lang="en-US" sz="1400" b="1" dirty="0">
                <a:latin typeface="Arial" charset="0"/>
              </a:rPr>
              <a:t>(</a:t>
            </a:r>
            <a:r>
              <a:rPr lang="en-US" sz="1400" b="1" dirty="0" err="1">
                <a:latin typeface="Arial" charset="0"/>
              </a:rPr>
              <a:t>Winstead</a:t>
            </a:r>
            <a:r>
              <a:rPr lang="en-US" sz="1400" b="1" dirty="0">
                <a:latin typeface="Arial" charset="0"/>
              </a:rPr>
              <a:t> et al., 2006; </a:t>
            </a:r>
          </a:p>
          <a:p>
            <a:pPr eaLnBrk="1" hangingPunct="1"/>
            <a:r>
              <a:rPr lang="en-US" sz="1400" b="1" dirty="0" err="1">
                <a:latin typeface="Arial" charset="0"/>
              </a:rPr>
              <a:t>Monaldo</a:t>
            </a:r>
            <a:r>
              <a:rPr lang="en-US" sz="1400" b="1" dirty="0">
                <a:latin typeface="Arial" charset="0"/>
              </a:rPr>
              <a:t> et al., 2006, and </a:t>
            </a:r>
            <a:r>
              <a:rPr lang="en-US" sz="1400" b="1" dirty="0" err="1">
                <a:latin typeface="Arial" charset="0"/>
              </a:rPr>
              <a:t>Loescher</a:t>
            </a:r>
            <a:r>
              <a:rPr lang="en-US" sz="1400" b="1" dirty="0">
                <a:latin typeface="Arial" charset="0"/>
              </a:rPr>
              <a:t> et al, 2005)</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6" name="Rectangle 1030"/>
          <p:cNvSpPr>
            <a:spLocks noGrp="1" noChangeArrowheads="1"/>
          </p:cNvSpPr>
          <p:nvPr>
            <p:ph type="title"/>
          </p:nvPr>
        </p:nvSpPr>
        <p:spPr>
          <a:xfrm>
            <a:off x="457200" y="0"/>
            <a:ext cx="8229600" cy="1143000"/>
          </a:xfrm>
          <a:noFill/>
          <a:ln/>
        </p:spPr>
        <p:txBody>
          <a:bodyPr/>
          <a:lstStyle/>
          <a:p>
            <a:r>
              <a:rPr lang="en-US" sz="2800" b="1" dirty="0" smtClean="0">
                <a:solidFill>
                  <a:schemeClr val="accent2"/>
                </a:solidFill>
              </a:rPr>
              <a:t>SAR-Observed Atmospheric Features</a:t>
            </a:r>
            <a:br>
              <a:rPr lang="en-US" sz="2800" b="1" dirty="0" smtClean="0">
                <a:solidFill>
                  <a:schemeClr val="accent2"/>
                </a:solidFill>
              </a:rPr>
            </a:br>
            <a:r>
              <a:rPr lang="en-US" sz="2800" b="1" dirty="0" smtClean="0">
                <a:solidFill>
                  <a:schemeClr val="accent2"/>
                </a:solidFill>
              </a:rPr>
              <a:t> Atmospheric Vortex Streets</a:t>
            </a:r>
            <a:endParaRPr lang="en-US" u="sng" dirty="0">
              <a:solidFill>
                <a:srgbClr val="FFFF66"/>
              </a:solidFill>
            </a:endParaRPr>
          </a:p>
        </p:txBody>
      </p:sp>
      <p:sp>
        <p:nvSpPr>
          <p:cNvPr id="51202" name="Rectangle 1026"/>
          <p:cNvSpPr>
            <a:spLocks noGrp="1" noChangeArrowheads="1"/>
          </p:cNvSpPr>
          <p:nvPr>
            <p:ph idx="1"/>
          </p:nvPr>
        </p:nvSpPr>
        <p:spPr/>
        <p:txBody>
          <a:bodyPr/>
          <a:lstStyle/>
          <a:p>
            <a:pPr>
              <a:lnSpc>
                <a:spcPct val="80000"/>
              </a:lnSpc>
            </a:pPr>
            <a:r>
              <a:rPr lang="en-US" sz="1800">
                <a:solidFill>
                  <a:srgbClr val="FFFFFF"/>
                </a:solidFill>
              </a:rPr>
              <a:t>RADARSAT synthetic aperture radar (SAR) image</a:t>
            </a:r>
            <a:endParaRPr lang="en-US" sz="1800"/>
          </a:p>
        </p:txBody>
      </p:sp>
      <p:sp>
        <p:nvSpPr>
          <p:cNvPr id="51203" name="Rectangle 1027"/>
          <p:cNvSpPr>
            <a:spLocks noGrp="1" noChangeArrowheads="1"/>
          </p:cNvSpPr>
          <p:nvPr>
            <p:ph type="body" sz="half" idx="4294967295"/>
          </p:nvPr>
        </p:nvSpPr>
        <p:spPr>
          <a:xfrm>
            <a:off x="5334000" y="1828800"/>
            <a:ext cx="3810000" cy="609600"/>
          </a:xfrm>
        </p:spPr>
        <p:txBody>
          <a:bodyPr/>
          <a:lstStyle/>
          <a:p>
            <a:r>
              <a:rPr lang="en-US" sz="1800">
                <a:solidFill>
                  <a:srgbClr val="FFFFFF"/>
                </a:solidFill>
              </a:rPr>
              <a:t>RADARSAT synthetic aperture radar (SAR) image</a:t>
            </a:r>
            <a:endParaRPr lang="en-US" sz="1800"/>
          </a:p>
        </p:txBody>
      </p:sp>
      <p:pic>
        <p:nvPicPr>
          <p:cNvPr id="51204" name="Picture 1028" descr="igarss2k"/>
          <p:cNvPicPr>
            <a:picLocks noChangeAspect="1" noChangeArrowheads="1"/>
          </p:cNvPicPr>
          <p:nvPr/>
        </p:nvPicPr>
        <p:blipFill>
          <a:blip r:embed="rId2" cstate="print"/>
          <a:srcRect/>
          <a:stretch>
            <a:fillRect/>
          </a:stretch>
        </p:blipFill>
        <p:spPr bwMode="auto">
          <a:xfrm>
            <a:off x="3276600" y="1219200"/>
            <a:ext cx="5715000" cy="5440363"/>
          </a:xfrm>
          <a:prstGeom prst="rect">
            <a:avLst/>
          </a:prstGeom>
          <a:noFill/>
        </p:spPr>
      </p:pic>
      <p:sp>
        <p:nvSpPr>
          <p:cNvPr id="51207" name="Text Box 1031"/>
          <p:cNvSpPr txBox="1">
            <a:spLocks noChangeArrowheads="1"/>
          </p:cNvSpPr>
          <p:nvPr/>
        </p:nvSpPr>
        <p:spPr bwMode="auto">
          <a:xfrm>
            <a:off x="6781800" y="1371600"/>
            <a:ext cx="1298575" cy="304800"/>
          </a:xfrm>
          <a:prstGeom prst="rect">
            <a:avLst/>
          </a:prstGeom>
          <a:noFill/>
          <a:ln w="9525">
            <a:noFill/>
            <a:miter lim="800000"/>
            <a:headEnd/>
            <a:tailEnd/>
          </a:ln>
          <a:effectLst/>
        </p:spPr>
        <p:txBody>
          <a:bodyPr wrap="none">
            <a:spAutoFit/>
          </a:bodyPr>
          <a:lstStyle/>
          <a:p>
            <a:r>
              <a:rPr lang="en-US" sz="1400">
                <a:solidFill>
                  <a:schemeClr val="bg1"/>
                </a:solidFill>
                <a:latin typeface="Arial" charset="0"/>
              </a:rPr>
              <a:t>(c) CSA, 1999</a:t>
            </a:r>
            <a:endParaRPr lang="en-US"/>
          </a:p>
        </p:txBody>
      </p:sp>
      <p:sp>
        <p:nvSpPr>
          <p:cNvPr id="51208" name="Text Box 1032"/>
          <p:cNvSpPr txBox="1">
            <a:spLocks noChangeArrowheads="1"/>
          </p:cNvSpPr>
          <p:nvPr/>
        </p:nvSpPr>
        <p:spPr bwMode="auto">
          <a:xfrm>
            <a:off x="533400" y="6172200"/>
            <a:ext cx="3676650" cy="822325"/>
          </a:xfrm>
          <a:prstGeom prst="rect">
            <a:avLst/>
          </a:prstGeom>
          <a:noFill/>
          <a:ln w="9525">
            <a:noFill/>
            <a:miter lim="800000"/>
            <a:headEnd/>
            <a:tailEnd/>
          </a:ln>
          <a:effectLst/>
        </p:spPr>
        <p:txBody>
          <a:bodyPr wrap="none">
            <a:spAutoFit/>
          </a:bodyPr>
          <a:lstStyle/>
          <a:p>
            <a:r>
              <a:rPr lang="en-US" b="1" dirty="0">
                <a:latin typeface="Arial" charset="0"/>
              </a:rPr>
              <a:t>22 Dec 1999   04:41 UTC</a:t>
            </a:r>
          </a:p>
          <a:p>
            <a:r>
              <a:rPr lang="en-US" b="1" dirty="0">
                <a:latin typeface="Arial" charset="0"/>
              </a:rPr>
              <a:t>Alaska Peninsula</a:t>
            </a:r>
            <a:endParaRPr lang="en-US" dirty="0"/>
          </a:p>
        </p:txBody>
      </p:sp>
      <p:sp>
        <p:nvSpPr>
          <p:cNvPr id="51209" name="Text Box 1033"/>
          <p:cNvSpPr txBox="1">
            <a:spLocks noChangeArrowheads="1"/>
          </p:cNvSpPr>
          <p:nvPr/>
        </p:nvSpPr>
        <p:spPr bwMode="auto">
          <a:xfrm>
            <a:off x="5172075" y="6037263"/>
            <a:ext cx="184150" cy="457200"/>
          </a:xfrm>
          <a:prstGeom prst="rect">
            <a:avLst/>
          </a:prstGeom>
          <a:noFill/>
          <a:ln w="9525">
            <a:noFill/>
            <a:miter lim="800000"/>
            <a:headEnd/>
            <a:tailEnd/>
          </a:ln>
          <a:effectLst/>
        </p:spPr>
        <p:txBody>
          <a:bodyPr wrap="none">
            <a:spAutoFit/>
          </a:bodyPr>
          <a:lstStyle/>
          <a:p>
            <a:endParaRPr lang="en-US"/>
          </a:p>
        </p:txBody>
      </p:sp>
      <p:pic>
        <p:nvPicPr>
          <p:cNvPr id="51210" name="Picture 1034" descr="sar199912220441451646w543n"/>
          <p:cNvPicPr>
            <a:picLocks noChangeAspect="1" noChangeArrowheads="1"/>
          </p:cNvPicPr>
          <p:nvPr/>
        </p:nvPicPr>
        <p:blipFill>
          <a:blip r:embed="rId3" cstate="print"/>
          <a:srcRect/>
          <a:stretch>
            <a:fillRect/>
          </a:stretch>
        </p:blipFill>
        <p:spPr bwMode="auto">
          <a:xfrm>
            <a:off x="152400" y="1219200"/>
            <a:ext cx="4876800" cy="4876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2971800" y="1163637"/>
            <a:ext cx="5715000" cy="5694363"/>
            <a:chOff x="528" y="-912"/>
            <a:chExt cx="7966" cy="7937"/>
          </a:xfrm>
        </p:grpSpPr>
        <p:pic>
          <p:nvPicPr>
            <p:cNvPr id="128004" name="Picture 4"/>
            <p:cNvPicPr>
              <a:picLocks noChangeAspect="1" noChangeArrowheads="1"/>
            </p:cNvPicPr>
            <p:nvPr/>
          </p:nvPicPr>
          <p:blipFill>
            <a:blip r:embed="rId2" cstate="print"/>
            <a:srcRect/>
            <a:stretch>
              <a:fillRect/>
            </a:stretch>
          </p:blipFill>
          <p:spPr bwMode="auto">
            <a:xfrm>
              <a:off x="528" y="-912"/>
              <a:ext cx="7966" cy="3980"/>
            </a:xfrm>
            <a:prstGeom prst="rect">
              <a:avLst/>
            </a:prstGeom>
            <a:noFill/>
            <a:ln w="9525">
              <a:noFill/>
              <a:miter lim="800000"/>
              <a:headEnd/>
              <a:tailEnd/>
            </a:ln>
            <a:effectLst/>
          </p:spPr>
        </p:pic>
        <p:pic>
          <p:nvPicPr>
            <p:cNvPr id="128005" name="Picture 5"/>
            <p:cNvPicPr>
              <a:picLocks noChangeAspect="1" noChangeArrowheads="1"/>
            </p:cNvPicPr>
            <p:nvPr/>
          </p:nvPicPr>
          <p:blipFill>
            <a:blip r:embed="rId3" cstate="print"/>
            <a:srcRect/>
            <a:stretch>
              <a:fillRect/>
            </a:stretch>
          </p:blipFill>
          <p:spPr bwMode="auto">
            <a:xfrm>
              <a:off x="528" y="3045"/>
              <a:ext cx="7966" cy="3980"/>
            </a:xfrm>
            <a:prstGeom prst="rect">
              <a:avLst/>
            </a:prstGeom>
            <a:noFill/>
            <a:ln w="9525">
              <a:noFill/>
              <a:miter lim="800000"/>
              <a:headEnd/>
              <a:tailEnd/>
            </a:ln>
            <a:effectLst/>
          </p:spPr>
        </p:pic>
      </p:grpSp>
      <p:sp>
        <p:nvSpPr>
          <p:cNvPr id="128007" name="Text Box 7"/>
          <p:cNvSpPr txBox="1">
            <a:spLocks noChangeArrowheads="1"/>
          </p:cNvSpPr>
          <p:nvPr/>
        </p:nvSpPr>
        <p:spPr bwMode="auto">
          <a:xfrm>
            <a:off x="0" y="1828800"/>
            <a:ext cx="2743199" cy="1631216"/>
          </a:xfrm>
          <a:prstGeom prst="rect">
            <a:avLst/>
          </a:prstGeom>
          <a:noFill/>
          <a:ln w="9525">
            <a:noFill/>
            <a:miter lim="800000"/>
            <a:headEnd/>
            <a:tailEnd/>
          </a:ln>
          <a:effectLst/>
        </p:spPr>
        <p:txBody>
          <a:bodyPr wrap="square">
            <a:spAutoFit/>
          </a:bodyPr>
          <a:lstStyle/>
          <a:p>
            <a:pPr algn="ctr"/>
            <a:r>
              <a:rPr lang="en-US" sz="2000" b="1" dirty="0"/>
              <a:t>SAR Wind Image Derived from ENVISAT C-band SAR data</a:t>
            </a:r>
          </a:p>
          <a:p>
            <a:pPr algn="ctr"/>
            <a:r>
              <a:rPr lang="en-US" sz="2000" b="1" dirty="0"/>
              <a:t>22 Oct 2004</a:t>
            </a:r>
          </a:p>
        </p:txBody>
      </p:sp>
      <p:sp>
        <p:nvSpPr>
          <p:cNvPr id="6" name="Title 5"/>
          <p:cNvSpPr>
            <a:spLocks noGrp="1"/>
          </p:cNvSpPr>
          <p:nvPr>
            <p:ph type="title"/>
          </p:nvPr>
        </p:nvSpPr>
        <p:spPr>
          <a:xfrm>
            <a:off x="457200" y="0"/>
            <a:ext cx="8229600" cy="1143000"/>
          </a:xfrm>
        </p:spPr>
        <p:txBody>
          <a:bodyPr/>
          <a:lstStyle/>
          <a:p>
            <a:r>
              <a:rPr lang="en-US" sz="2800" b="1" dirty="0" smtClean="0"/>
              <a:t>Horns Rev Wind Farm, Denmark</a:t>
            </a:r>
            <a:endParaRPr lang="en-US" sz="2800" b="1" dirty="0"/>
          </a:p>
        </p:txBody>
      </p:sp>
      <p:sp>
        <p:nvSpPr>
          <p:cNvPr id="8" name="TextBox 7"/>
          <p:cNvSpPr txBox="1"/>
          <p:nvPr/>
        </p:nvSpPr>
        <p:spPr>
          <a:xfrm>
            <a:off x="0" y="4495800"/>
            <a:ext cx="3207309" cy="707886"/>
          </a:xfrm>
          <a:prstGeom prst="rect">
            <a:avLst/>
          </a:prstGeom>
          <a:noFill/>
        </p:spPr>
        <p:txBody>
          <a:bodyPr wrap="square" rtlCol="0">
            <a:spAutoFit/>
          </a:bodyPr>
          <a:lstStyle/>
          <a:p>
            <a:r>
              <a:rPr lang="en-US" sz="2000" b="1" dirty="0" smtClean="0"/>
              <a:t>Location of Horns Rev Wind Farm</a:t>
            </a:r>
            <a:endParaRPr lang="en-US" sz="2000" b="1" dirty="0"/>
          </a:p>
        </p:txBody>
      </p:sp>
      <p:cxnSp>
        <p:nvCxnSpPr>
          <p:cNvPr id="10" name="Straight Arrow Connector 9"/>
          <p:cNvCxnSpPr/>
          <p:nvPr/>
        </p:nvCxnSpPr>
        <p:spPr bwMode="auto">
          <a:xfrm flipV="1">
            <a:off x="2971800" y="4724400"/>
            <a:ext cx="1447800" cy="228600"/>
          </a:xfrm>
          <a:prstGeom prst="straightConnector1">
            <a:avLst/>
          </a:prstGeom>
          <a:ln w="28575">
            <a:headEnd type="none" w="med" len="med"/>
            <a:tailEnd type="arrow"/>
          </a:ln>
        </p:spPr>
        <p:style>
          <a:lnRef idx="1">
            <a:schemeClr val="accent4"/>
          </a:lnRef>
          <a:fillRef idx="0">
            <a:schemeClr val="accent4"/>
          </a:fillRef>
          <a:effectRef idx="0">
            <a:schemeClr val="accent4"/>
          </a:effectRef>
          <a:fontRef idx="minor">
            <a:schemeClr val="tx1"/>
          </a:fontRef>
        </p:style>
      </p:cxn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3810000" y="1295400"/>
            <a:ext cx="5105400" cy="3742841"/>
            <a:chOff x="864" y="720"/>
            <a:chExt cx="3847" cy="2820"/>
          </a:xfrm>
        </p:grpSpPr>
        <p:pic>
          <p:nvPicPr>
            <p:cNvPr id="126980" name="Picture 4"/>
            <p:cNvPicPr>
              <a:picLocks noChangeAspect="1" noChangeArrowheads="1"/>
            </p:cNvPicPr>
            <p:nvPr/>
          </p:nvPicPr>
          <p:blipFill>
            <a:blip r:embed="rId2" cstate="print"/>
            <a:srcRect/>
            <a:stretch>
              <a:fillRect/>
            </a:stretch>
          </p:blipFill>
          <p:spPr bwMode="auto">
            <a:xfrm>
              <a:off x="864" y="720"/>
              <a:ext cx="3847" cy="1428"/>
            </a:xfrm>
            <a:prstGeom prst="rect">
              <a:avLst/>
            </a:prstGeom>
            <a:noFill/>
            <a:ln w="9525">
              <a:noFill/>
              <a:miter lim="800000"/>
              <a:headEnd/>
              <a:tailEnd/>
            </a:ln>
            <a:effectLst/>
          </p:spPr>
        </p:pic>
        <p:pic>
          <p:nvPicPr>
            <p:cNvPr id="126981" name="Picture 5"/>
            <p:cNvPicPr>
              <a:picLocks noChangeAspect="1" noChangeArrowheads="1"/>
            </p:cNvPicPr>
            <p:nvPr/>
          </p:nvPicPr>
          <p:blipFill>
            <a:blip r:embed="rId3" cstate="print"/>
            <a:srcRect/>
            <a:stretch>
              <a:fillRect/>
            </a:stretch>
          </p:blipFill>
          <p:spPr bwMode="auto">
            <a:xfrm>
              <a:off x="864" y="2112"/>
              <a:ext cx="3847" cy="1428"/>
            </a:xfrm>
            <a:prstGeom prst="rect">
              <a:avLst/>
            </a:prstGeom>
            <a:noFill/>
            <a:ln w="9525">
              <a:noFill/>
              <a:miter lim="800000"/>
              <a:headEnd/>
              <a:tailEnd/>
            </a:ln>
            <a:effectLst/>
          </p:spPr>
        </p:pic>
      </p:grpSp>
      <p:sp>
        <p:nvSpPr>
          <p:cNvPr id="126983" name="Text Box 7"/>
          <p:cNvSpPr txBox="1">
            <a:spLocks noChangeArrowheads="1"/>
          </p:cNvSpPr>
          <p:nvPr/>
        </p:nvSpPr>
        <p:spPr bwMode="auto">
          <a:xfrm>
            <a:off x="3327267" y="5181600"/>
            <a:ext cx="5782352" cy="800219"/>
          </a:xfrm>
          <a:prstGeom prst="rect">
            <a:avLst/>
          </a:prstGeom>
          <a:noFill/>
          <a:ln w="9525">
            <a:noFill/>
            <a:miter lim="800000"/>
            <a:headEnd/>
            <a:tailEnd/>
          </a:ln>
          <a:effectLst/>
        </p:spPr>
        <p:txBody>
          <a:bodyPr wrap="none">
            <a:spAutoFit/>
          </a:bodyPr>
          <a:lstStyle/>
          <a:p>
            <a:pPr algn="ctr"/>
            <a:r>
              <a:rPr lang="en-US" sz="1400" b="1" i="1" dirty="0"/>
              <a:t>Photograph of the 62 m tall meteorological mast M2 at Horns Rev </a:t>
            </a:r>
          </a:p>
          <a:p>
            <a:pPr algn="ctr"/>
            <a:r>
              <a:rPr lang="en-US" sz="1400" b="1" i="1" dirty="0"/>
              <a:t>with the wind farm 2 km to the south.</a:t>
            </a:r>
          </a:p>
          <a:p>
            <a:pPr algn="ctr"/>
            <a:r>
              <a:rPr lang="en-US" sz="1400" b="1" i="1" dirty="0"/>
              <a:t> Photo courtesy Paul B. </a:t>
            </a:r>
            <a:r>
              <a:rPr lang="en-US" sz="1400" b="1" i="1" dirty="0" err="1"/>
              <a:t>Sørensen</a:t>
            </a:r>
            <a:r>
              <a:rPr lang="en-US" sz="1400" b="1" i="1" dirty="0"/>
              <a:t>, </a:t>
            </a:r>
            <a:r>
              <a:rPr lang="en-US" sz="1400" b="1" i="1" dirty="0" err="1"/>
              <a:t>Elsam</a:t>
            </a:r>
            <a:r>
              <a:rPr lang="en-US" sz="1400" b="1" i="1" dirty="0"/>
              <a:t> Engineering A/S</a:t>
            </a:r>
            <a:r>
              <a:rPr lang="en-US" sz="1800" b="1" i="1" dirty="0"/>
              <a:t>. </a:t>
            </a:r>
            <a:endParaRPr lang="en-US" sz="1800" b="1" dirty="0"/>
          </a:p>
        </p:txBody>
      </p:sp>
      <p:sp>
        <p:nvSpPr>
          <p:cNvPr id="6" name="Title 5"/>
          <p:cNvSpPr>
            <a:spLocks noGrp="1"/>
          </p:cNvSpPr>
          <p:nvPr>
            <p:ph type="title"/>
          </p:nvPr>
        </p:nvSpPr>
        <p:spPr>
          <a:xfrm>
            <a:off x="457200" y="0"/>
            <a:ext cx="8229600" cy="1143000"/>
          </a:xfrm>
        </p:spPr>
        <p:txBody>
          <a:bodyPr/>
          <a:lstStyle/>
          <a:p>
            <a:r>
              <a:rPr lang="en-US" sz="3600" b="1" dirty="0" smtClean="0"/>
              <a:t>Horns Rev Wind Farm</a:t>
            </a:r>
            <a:endParaRPr lang="en-US" sz="3600" b="1" dirty="0"/>
          </a:p>
        </p:txBody>
      </p:sp>
      <p:sp>
        <p:nvSpPr>
          <p:cNvPr id="8" name="Rectangle 7"/>
          <p:cNvSpPr/>
          <p:nvPr/>
        </p:nvSpPr>
        <p:spPr>
          <a:xfrm>
            <a:off x="-304800" y="4114800"/>
            <a:ext cx="4572000" cy="1477328"/>
          </a:xfrm>
          <a:prstGeom prst="rect">
            <a:avLst/>
          </a:prstGeom>
        </p:spPr>
        <p:txBody>
          <a:bodyPr>
            <a:spAutoFit/>
          </a:bodyPr>
          <a:lstStyle/>
          <a:p>
            <a:r>
              <a:rPr lang="en-US" b="1" dirty="0" smtClean="0"/>
              <a:t>ALOS PALSAR Image </a:t>
            </a:r>
          </a:p>
          <a:p>
            <a:r>
              <a:rPr lang="en-US" b="1" dirty="0" smtClean="0"/>
              <a:t>of Horns Rev Wind Farm, </a:t>
            </a:r>
          </a:p>
          <a:p>
            <a:r>
              <a:rPr lang="en-US" b="1" dirty="0" smtClean="0"/>
              <a:t>Denmark     </a:t>
            </a:r>
          </a:p>
          <a:p>
            <a:r>
              <a:rPr lang="en-US" b="1" dirty="0" smtClean="0"/>
              <a:t>November 1, 2006 </a:t>
            </a:r>
          </a:p>
          <a:p>
            <a:r>
              <a:rPr lang="en-US" b="1" dirty="0" smtClean="0"/>
              <a:t>10:24:53 UT</a:t>
            </a:r>
            <a:endParaRPr lang="en-US" b="1" dirty="0"/>
          </a:p>
        </p:txBody>
      </p:sp>
      <p:pic>
        <p:nvPicPr>
          <p:cNvPr id="9" name="Picture 8" descr="Horns_Rev_SAR.tif"/>
          <p:cNvPicPr>
            <a:picLocks noChangeAspect="1"/>
          </p:cNvPicPr>
          <p:nvPr/>
        </p:nvPicPr>
        <p:blipFill>
          <a:blip r:embed="rId4" cstate="print"/>
          <a:stretch>
            <a:fillRect/>
          </a:stretch>
        </p:blipFill>
        <p:spPr>
          <a:xfrm>
            <a:off x="304800" y="1219200"/>
            <a:ext cx="3330498" cy="2844800"/>
          </a:xfrm>
          <a:prstGeom prst="rect">
            <a:avLst/>
          </a:prstGeom>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9218" name="Picture 2" descr="Katrina_2005_0828_2349_swell_waves"/>
          <p:cNvPicPr>
            <a:picLocks noChangeAspect="1" noChangeArrowheads="1"/>
          </p:cNvPicPr>
          <p:nvPr/>
        </p:nvPicPr>
        <p:blipFill>
          <a:blip r:embed="rId2" cstate="print"/>
          <a:srcRect/>
          <a:stretch>
            <a:fillRect/>
          </a:stretch>
        </p:blipFill>
        <p:spPr bwMode="auto">
          <a:xfrm>
            <a:off x="2590800" y="3444875"/>
            <a:ext cx="4038600" cy="3413125"/>
          </a:xfrm>
          <a:prstGeom prst="rect">
            <a:avLst/>
          </a:prstGeom>
          <a:noFill/>
        </p:spPr>
      </p:pic>
      <p:pic>
        <p:nvPicPr>
          <p:cNvPr id="649219" name="Picture 3" descr="Katrina_0828_2349"/>
          <p:cNvPicPr>
            <a:picLocks noChangeAspect="1" noChangeArrowheads="1"/>
          </p:cNvPicPr>
          <p:nvPr/>
        </p:nvPicPr>
        <p:blipFill>
          <a:blip r:embed="rId3" cstate="print"/>
          <a:srcRect/>
          <a:stretch>
            <a:fillRect/>
          </a:stretch>
        </p:blipFill>
        <p:spPr bwMode="auto">
          <a:xfrm>
            <a:off x="381000" y="4800600"/>
            <a:ext cx="1981200" cy="1876425"/>
          </a:xfrm>
          <a:prstGeom prst="rect">
            <a:avLst/>
          </a:prstGeom>
          <a:noFill/>
        </p:spPr>
      </p:pic>
      <p:pic>
        <p:nvPicPr>
          <p:cNvPr id="649220" name="Picture 4" descr="20050828_234941_KATRINA"/>
          <p:cNvPicPr>
            <a:picLocks noChangeAspect="1" noChangeArrowheads="1"/>
          </p:cNvPicPr>
          <p:nvPr/>
        </p:nvPicPr>
        <p:blipFill>
          <a:blip r:embed="rId4" cstate="print"/>
          <a:srcRect/>
          <a:stretch>
            <a:fillRect/>
          </a:stretch>
        </p:blipFill>
        <p:spPr bwMode="auto">
          <a:xfrm>
            <a:off x="152400" y="1219200"/>
            <a:ext cx="1817688" cy="3505200"/>
          </a:xfrm>
          <a:prstGeom prst="rect">
            <a:avLst/>
          </a:prstGeom>
          <a:noFill/>
        </p:spPr>
      </p:pic>
      <p:sp>
        <p:nvSpPr>
          <p:cNvPr id="649221" name="Text Box 5"/>
          <p:cNvSpPr txBox="1">
            <a:spLocks noChangeArrowheads="1"/>
          </p:cNvSpPr>
          <p:nvPr/>
        </p:nvSpPr>
        <p:spPr bwMode="auto">
          <a:xfrm>
            <a:off x="381000" y="5257800"/>
            <a:ext cx="590550" cy="366713"/>
          </a:xfrm>
          <a:prstGeom prst="rect">
            <a:avLst/>
          </a:prstGeom>
          <a:noFill/>
          <a:ln w="9525">
            <a:noFill/>
            <a:miter lim="800000"/>
            <a:headEnd/>
            <a:tailEnd/>
          </a:ln>
          <a:effectLst/>
        </p:spPr>
        <p:txBody>
          <a:bodyPr wrap="none">
            <a:spAutoFit/>
          </a:bodyPr>
          <a:lstStyle/>
          <a:p>
            <a:pPr eaLnBrk="1" hangingPunct="1"/>
            <a:r>
              <a:rPr lang="en-US" b="1" dirty="0">
                <a:solidFill>
                  <a:schemeClr val="bg1"/>
                </a:solidFill>
              </a:rPr>
              <a:t>Eye</a:t>
            </a:r>
          </a:p>
        </p:txBody>
      </p:sp>
      <p:pic>
        <p:nvPicPr>
          <p:cNvPr id="649223" name="Picture 7" descr="Katrina_2005_0828_2349_rain_band_2"/>
          <p:cNvPicPr>
            <a:picLocks noChangeAspect="1" noChangeArrowheads="1"/>
          </p:cNvPicPr>
          <p:nvPr/>
        </p:nvPicPr>
        <p:blipFill>
          <a:blip r:embed="rId5" cstate="print"/>
          <a:srcRect/>
          <a:stretch>
            <a:fillRect/>
          </a:stretch>
        </p:blipFill>
        <p:spPr bwMode="auto">
          <a:xfrm>
            <a:off x="5181600" y="1219200"/>
            <a:ext cx="3762375" cy="3810000"/>
          </a:xfrm>
          <a:prstGeom prst="rect">
            <a:avLst/>
          </a:prstGeom>
          <a:noFill/>
        </p:spPr>
      </p:pic>
      <p:sp>
        <p:nvSpPr>
          <p:cNvPr id="649224" name="Text Box 8"/>
          <p:cNvSpPr txBox="1">
            <a:spLocks noChangeArrowheads="1"/>
          </p:cNvSpPr>
          <p:nvPr/>
        </p:nvSpPr>
        <p:spPr bwMode="auto">
          <a:xfrm>
            <a:off x="2971800" y="6324600"/>
            <a:ext cx="1555750" cy="366713"/>
          </a:xfrm>
          <a:prstGeom prst="rect">
            <a:avLst/>
          </a:prstGeom>
          <a:noFill/>
          <a:ln w="9525">
            <a:noFill/>
            <a:miter lim="800000"/>
            <a:headEnd/>
            <a:tailEnd/>
          </a:ln>
          <a:effectLst/>
        </p:spPr>
        <p:txBody>
          <a:bodyPr wrap="none">
            <a:spAutoFit/>
          </a:bodyPr>
          <a:lstStyle/>
          <a:p>
            <a:pPr eaLnBrk="1" hangingPunct="1"/>
            <a:r>
              <a:rPr lang="en-US" b="1">
                <a:solidFill>
                  <a:schemeClr val="bg1"/>
                </a:solidFill>
              </a:rPr>
              <a:t>Swell Waves</a:t>
            </a:r>
          </a:p>
        </p:txBody>
      </p:sp>
      <p:sp>
        <p:nvSpPr>
          <p:cNvPr id="649226" name="Text Box 10"/>
          <p:cNvSpPr txBox="1">
            <a:spLocks noChangeArrowheads="1"/>
          </p:cNvSpPr>
          <p:nvPr/>
        </p:nvSpPr>
        <p:spPr bwMode="auto">
          <a:xfrm>
            <a:off x="5715000" y="3962400"/>
            <a:ext cx="1416050" cy="366712"/>
          </a:xfrm>
          <a:prstGeom prst="rect">
            <a:avLst/>
          </a:prstGeom>
          <a:noFill/>
          <a:ln w="9525">
            <a:noFill/>
            <a:miter lim="800000"/>
            <a:headEnd/>
            <a:tailEnd/>
          </a:ln>
          <a:effectLst/>
        </p:spPr>
        <p:txBody>
          <a:bodyPr wrap="none">
            <a:spAutoFit/>
          </a:bodyPr>
          <a:lstStyle/>
          <a:p>
            <a:pPr eaLnBrk="1" hangingPunct="1"/>
            <a:r>
              <a:rPr lang="en-US" b="1" dirty="0">
                <a:solidFill>
                  <a:schemeClr val="bg1"/>
                </a:solidFill>
              </a:rPr>
              <a:t>Wind Rows</a:t>
            </a:r>
          </a:p>
        </p:txBody>
      </p:sp>
      <p:sp>
        <p:nvSpPr>
          <p:cNvPr id="649227" name="Text Box 11"/>
          <p:cNvSpPr txBox="1">
            <a:spLocks noChangeArrowheads="1"/>
          </p:cNvSpPr>
          <p:nvPr/>
        </p:nvSpPr>
        <p:spPr bwMode="auto">
          <a:xfrm>
            <a:off x="5486400" y="4495800"/>
            <a:ext cx="2286000" cy="369332"/>
          </a:xfrm>
          <a:prstGeom prst="rect">
            <a:avLst/>
          </a:prstGeom>
          <a:noFill/>
          <a:ln w="9525">
            <a:noFill/>
            <a:miter lim="800000"/>
            <a:headEnd/>
            <a:tailEnd/>
          </a:ln>
          <a:effectLst/>
        </p:spPr>
        <p:txBody>
          <a:bodyPr wrap="square">
            <a:spAutoFit/>
          </a:bodyPr>
          <a:lstStyle/>
          <a:p>
            <a:pPr algn="ctr" eaLnBrk="1" hangingPunct="1"/>
            <a:r>
              <a:rPr lang="en-US" b="1" dirty="0" smtClean="0">
                <a:solidFill>
                  <a:schemeClr val="bg1"/>
                </a:solidFill>
              </a:rPr>
              <a:t>Convection Cell</a:t>
            </a:r>
            <a:endParaRPr lang="en-US" b="1" dirty="0">
              <a:solidFill>
                <a:schemeClr val="bg1"/>
              </a:solidFill>
            </a:endParaRPr>
          </a:p>
        </p:txBody>
      </p:sp>
      <p:sp>
        <p:nvSpPr>
          <p:cNvPr id="649229" name="Rectangle 13"/>
          <p:cNvSpPr>
            <a:spLocks noChangeArrowheads="1"/>
          </p:cNvSpPr>
          <p:nvPr/>
        </p:nvSpPr>
        <p:spPr bwMode="auto">
          <a:xfrm>
            <a:off x="5562600" y="5410200"/>
            <a:ext cx="4572000" cy="1292662"/>
          </a:xfrm>
          <a:prstGeom prst="rect">
            <a:avLst/>
          </a:prstGeom>
          <a:noFill/>
          <a:ln w="9525">
            <a:noFill/>
            <a:miter lim="800000"/>
            <a:headEnd/>
            <a:tailEnd/>
          </a:ln>
          <a:effectLst/>
        </p:spPr>
        <p:txBody>
          <a:bodyPr>
            <a:spAutoFit/>
          </a:bodyPr>
          <a:lstStyle/>
          <a:p>
            <a:pPr eaLnBrk="1" hangingPunct="1"/>
            <a:r>
              <a:rPr lang="en-US" sz="1600" b="1" dirty="0"/>
              <a:t>Katrina  08/28/05  </a:t>
            </a:r>
          </a:p>
          <a:p>
            <a:pPr eaLnBrk="1" hangingPunct="1"/>
            <a:r>
              <a:rPr lang="en-US" sz="1600" b="1" dirty="0"/>
              <a:t>23:49 UT</a:t>
            </a:r>
          </a:p>
          <a:p>
            <a:pPr eaLnBrk="1" hangingPunct="1"/>
            <a:r>
              <a:rPr lang="en-US" sz="1600" b="1" dirty="0"/>
              <a:t>RADARSAT-1 SAR</a:t>
            </a:r>
          </a:p>
          <a:p>
            <a:pPr eaLnBrk="1" hangingPunct="1">
              <a:spcBef>
                <a:spcPct val="50000"/>
              </a:spcBef>
            </a:pPr>
            <a:endParaRPr lang="en-US" sz="2000" b="1" dirty="0"/>
          </a:p>
        </p:txBody>
      </p:sp>
      <p:sp>
        <p:nvSpPr>
          <p:cNvPr id="649230" name="Line 14"/>
          <p:cNvSpPr>
            <a:spLocks noChangeShapeType="1"/>
          </p:cNvSpPr>
          <p:nvPr/>
        </p:nvSpPr>
        <p:spPr bwMode="auto">
          <a:xfrm>
            <a:off x="457200" y="2667000"/>
            <a:ext cx="762000" cy="2667000"/>
          </a:xfrm>
          <a:prstGeom prst="line">
            <a:avLst/>
          </a:prstGeom>
          <a:noFill/>
          <a:ln w="38100">
            <a:solidFill>
              <a:schemeClr val="tx1"/>
            </a:solidFill>
            <a:round/>
            <a:headEnd/>
            <a:tailEnd type="triangle" w="med" len="med"/>
          </a:ln>
          <a:effectLst/>
        </p:spPr>
        <p:txBody>
          <a:bodyPr/>
          <a:lstStyle/>
          <a:p>
            <a:endParaRPr lang="en-US"/>
          </a:p>
        </p:txBody>
      </p:sp>
      <p:sp>
        <p:nvSpPr>
          <p:cNvPr id="22" name="TextBox 21"/>
          <p:cNvSpPr txBox="1"/>
          <p:nvPr/>
        </p:nvSpPr>
        <p:spPr>
          <a:xfrm>
            <a:off x="1447800" y="228600"/>
            <a:ext cx="6402715" cy="584775"/>
          </a:xfrm>
          <a:prstGeom prst="rect">
            <a:avLst/>
          </a:prstGeom>
          <a:noFill/>
        </p:spPr>
        <p:txBody>
          <a:bodyPr wrap="none" rtlCol="0">
            <a:spAutoFit/>
          </a:bodyPr>
          <a:lstStyle/>
          <a:p>
            <a:r>
              <a:rPr lang="en-US" sz="3200" b="1" dirty="0" smtClean="0"/>
              <a:t>Hurricane Structure Information</a:t>
            </a:r>
            <a:endParaRPr lang="en-US" sz="3200" b="1" dirty="0"/>
          </a:p>
        </p:txBody>
      </p:sp>
      <p:pic>
        <p:nvPicPr>
          <p:cNvPr id="23" name="Picture 6" descr="Katrina_2005_0828_2349_rain_band_1"/>
          <p:cNvPicPr>
            <a:picLocks noChangeAspect="1" noChangeArrowheads="1"/>
          </p:cNvPicPr>
          <p:nvPr/>
        </p:nvPicPr>
        <p:blipFill>
          <a:blip r:embed="rId6" cstate="print"/>
          <a:srcRect/>
          <a:stretch>
            <a:fillRect/>
          </a:stretch>
        </p:blipFill>
        <p:spPr bwMode="auto">
          <a:xfrm>
            <a:off x="2057400" y="1219200"/>
            <a:ext cx="3252788" cy="3259138"/>
          </a:xfrm>
          <a:prstGeom prst="rect">
            <a:avLst/>
          </a:prstGeom>
          <a:noFill/>
        </p:spPr>
      </p:pic>
      <p:sp>
        <p:nvSpPr>
          <p:cNvPr id="649231" name="Line 15"/>
          <p:cNvSpPr>
            <a:spLocks noChangeShapeType="1"/>
          </p:cNvSpPr>
          <p:nvPr/>
        </p:nvSpPr>
        <p:spPr bwMode="auto">
          <a:xfrm>
            <a:off x="990600" y="1524000"/>
            <a:ext cx="2362200" cy="1676400"/>
          </a:xfrm>
          <a:prstGeom prst="line">
            <a:avLst/>
          </a:prstGeom>
          <a:ln>
            <a:solidFill>
              <a:schemeClr val="tx1"/>
            </a:solidFill>
            <a:headEnd/>
            <a:tailEnd type="triangle" w="med" len="med"/>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649234" name="Line 18"/>
          <p:cNvSpPr>
            <a:spLocks noChangeShapeType="1"/>
          </p:cNvSpPr>
          <p:nvPr/>
        </p:nvSpPr>
        <p:spPr bwMode="auto">
          <a:xfrm>
            <a:off x="1676400" y="1981200"/>
            <a:ext cx="6172200" cy="2286000"/>
          </a:xfrm>
          <a:prstGeom prst="line">
            <a:avLst/>
          </a:prstGeom>
          <a:noFill/>
          <a:ln w="38100">
            <a:solidFill>
              <a:schemeClr val="tx1"/>
            </a:solidFill>
            <a:round/>
            <a:headEnd/>
            <a:tailEnd type="triangle" w="med" len="med"/>
          </a:ln>
          <a:effectLst/>
        </p:spPr>
        <p:txBody>
          <a:bodyPr/>
          <a:lstStyle/>
          <a:p>
            <a:endParaRPr lang="en-US"/>
          </a:p>
        </p:txBody>
      </p:sp>
      <p:sp>
        <p:nvSpPr>
          <p:cNvPr id="649233" name="Line 17"/>
          <p:cNvSpPr>
            <a:spLocks noChangeShapeType="1"/>
          </p:cNvSpPr>
          <p:nvPr/>
        </p:nvSpPr>
        <p:spPr bwMode="auto">
          <a:xfrm>
            <a:off x="1143000" y="1905000"/>
            <a:ext cx="4953000" cy="1905000"/>
          </a:xfrm>
          <a:prstGeom prst="line">
            <a:avLst/>
          </a:prstGeom>
          <a:noFill/>
          <a:ln w="38100">
            <a:solidFill>
              <a:schemeClr val="tx1"/>
            </a:solidFill>
            <a:round/>
            <a:headEnd/>
            <a:tailEnd type="triangle" w="med" len="med"/>
          </a:ln>
          <a:effectLst/>
        </p:spPr>
        <p:txBody>
          <a:bodyPr/>
          <a:lstStyle/>
          <a:p>
            <a:endParaRPr lang="en-US"/>
          </a:p>
        </p:txBody>
      </p:sp>
      <p:sp>
        <p:nvSpPr>
          <p:cNvPr id="26" name="TextBox 25"/>
          <p:cNvSpPr txBox="1"/>
          <p:nvPr/>
        </p:nvSpPr>
        <p:spPr>
          <a:xfrm>
            <a:off x="2971800" y="3429000"/>
            <a:ext cx="1326004" cy="369332"/>
          </a:xfrm>
          <a:prstGeom prst="rect">
            <a:avLst/>
          </a:prstGeom>
          <a:noFill/>
        </p:spPr>
        <p:txBody>
          <a:bodyPr wrap="none" rtlCol="0">
            <a:spAutoFit/>
          </a:bodyPr>
          <a:lstStyle/>
          <a:p>
            <a:r>
              <a:rPr lang="en-US" b="1" dirty="0" smtClean="0">
                <a:solidFill>
                  <a:schemeClr val="bg1"/>
                </a:solidFill>
              </a:rPr>
              <a:t>Rain Band</a:t>
            </a:r>
            <a:endParaRPr lang="en-US" b="1" dirty="0">
              <a:solidFill>
                <a:schemeClr val="bg1"/>
              </a:solidFill>
            </a:endParaRPr>
          </a:p>
        </p:txBody>
      </p:sp>
      <p:sp>
        <p:nvSpPr>
          <p:cNvPr id="649232" name="Line 16"/>
          <p:cNvSpPr>
            <a:spLocks noChangeShapeType="1"/>
          </p:cNvSpPr>
          <p:nvPr/>
        </p:nvSpPr>
        <p:spPr bwMode="auto">
          <a:xfrm>
            <a:off x="457200" y="2286000"/>
            <a:ext cx="3124200" cy="3657600"/>
          </a:xfrm>
          <a:prstGeom prst="line">
            <a:avLst/>
          </a:prstGeom>
          <a:noFill/>
          <a:ln w="38100">
            <a:solidFill>
              <a:schemeClr val="tx1"/>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Slide Number Placeholder 5"/>
          <p:cNvSpPr txBox="1">
            <a:spLocks noGrp="1"/>
          </p:cNvSpPr>
          <p:nvPr/>
        </p:nvSpPr>
        <p:spPr bwMode="auto">
          <a:xfrm>
            <a:off x="6553200" y="6356350"/>
            <a:ext cx="2133600" cy="365125"/>
          </a:xfrm>
          <a:prstGeom prst="rect">
            <a:avLst/>
          </a:prstGeom>
          <a:noFill/>
          <a:ln w="9525">
            <a:noFill/>
            <a:miter lim="800000"/>
            <a:headEnd/>
            <a:tailEnd/>
          </a:ln>
        </p:spPr>
        <p:txBody>
          <a:bodyPr/>
          <a:lstStyle/>
          <a:p>
            <a:pPr algn="r"/>
            <a:endParaRPr lang="en-CA" sz="900" b="1" dirty="0">
              <a:latin typeface="Times New Roman" pitchFamily="18" charset="0"/>
            </a:endParaRPr>
          </a:p>
        </p:txBody>
      </p:sp>
      <p:sp>
        <p:nvSpPr>
          <p:cNvPr id="101386" name="Text Box 10"/>
          <p:cNvSpPr txBox="1">
            <a:spLocks noChangeArrowheads="1"/>
          </p:cNvSpPr>
          <p:nvPr/>
        </p:nvSpPr>
        <p:spPr bwMode="auto">
          <a:xfrm>
            <a:off x="4660601" y="5818043"/>
            <a:ext cx="4281942" cy="954107"/>
          </a:xfrm>
          <a:prstGeom prst="rect">
            <a:avLst/>
          </a:prstGeom>
          <a:noFill/>
          <a:ln w="9525">
            <a:noFill/>
            <a:miter lim="800000"/>
            <a:headEnd/>
            <a:tailEnd/>
          </a:ln>
          <a:effectLst/>
        </p:spPr>
        <p:txBody>
          <a:bodyPr wrap="none">
            <a:spAutoFit/>
          </a:bodyPr>
          <a:lstStyle/>
          <a:p>
            <a:r>
              <a:rPr lang="en-CA" sz="1400" b="1" dirty="0"/>
              <a:t>Wind speed from NDBC buoy #41001 is 18.1 m/s</a:t>
            </a:r>
          </a:p>
          <a:p>
            <a:r>
              <a:rPr lang="en-CA" sz="1400" b="1" dirty="0"/>
              <a:t>	  from </a:t>
            </a:r>
            <a:r>
              <a:rPr lang="en-CA" sz="1400" b="1" dirty="0">
                <a:solidFill>
                  <a:srgbClr val="FF3300"/>
                </a:solidFill>
              </a:rPr>
              <a:t>COB</a:t>
            </a:r>
            <a:r>
              <a:rPr lang="en-CA" sz="1400" b="1" dirty="0"/>
              <a:t> model is              16.0 m/s</a:t>
            </a:r>
          </a:p>
          <a:p>
            <a:r>
              <a:rPr lang="en-CA" sz="1400" b="1" dirty="0"/>
              <a:t>	  from </a:t>
            </a:r>
            <a:r>
              <a:rPr lang="en-CA" sz="1400" b="1" dirty="0">
                <a:solidFill>
                  <a:srgbClr val="FF3300"/>
                </a:solidFill>
              </a:rPr>
              <a:t>CMOD5.N</a:t>
            </a:r>
            <a:r>
              <a:rPr lang="en-CA" sz="1400" b="1" dirty="0"/>
              <a:t> is                17.4 m/s</a:t>
            </a:r>
          </a:p>
          <a:p>
            <a:r>
              <a:rPr lang="en-CA" sz="1400" b="1" dirty="0"/>
              <a:t>	  from </a:t>
            </a:r>
            <a:r>
              <a:rPr lang="en-CA" sz="1400" b="1" dirty="0">
                <a:solidFill>
                  <a:srgbClr val="FF3300"/>
                </a:solidFill>
              </a:rPr>
              <a:t>H*Wind</a:t>
            </a:r>
            <a:r>
              <a:rPr lang="en-CA" sz="1400" b="1" dirty="0"/>
              <a:t> is        	          16.8 m/s</a:t>
            </a:r>
            <a:endParaRPr lang="en-US" sz="1400" b="1" dirty="0"/>
          </a:p>
        </p:txBody>
      </p:sp>
      <p:pic>
        <p:nvPicPr>
          <p:cNvPr id="101388" name="Picture 12" descr="26"/>
          <p:cNvPicPr>
            <a:picLocks noChangeAspect="1" noChangeArrowheads="1"/>
          </p:cNvPicPr>
          <p:nvPr/>
        </p:nvPicPr>
        <p:blipFill>
          <a:blip r:embed="rId2" cstate="print"/>
          <a:srcRect l="7071"/>
          <a:stretch>
            <a:fillRect/>
          </a:stretch>
        </p:blipFill>
        <p:spPr bwMode="auto">
          <a:xfrm>
            <a:off x="5411788" y="1738745"/>
            <a:ext cx="3609426" cy="3581400"/>
          </a:xfrm>
          <a:prstGeom prst="rect">
            <a:avLst/>
          </a:prstGeom>
          <a:noFill/>
        </p:spPr>
      </p:pic>
      <p:sp>
        <p:nvSpPr>
          <p:cNvPr id="101390" name="Title 1"/>
          <p:cNvSpPr>
            <a:spLocks/>
          </p:cNvSpPr>
          <p:nvPr/>
        </p:nvSpPr>
        <p:spPr bwMode="auto">
          <a:xfrm>
            <a:off x="990600" y="0"/>
            <a:ext cx="7239000" cy="533400"/>
          </a:xfrm>
          <a:prstGeom prst="rect">
            <a:avLst/>
          </a:prstGeom>
          <a:solidFill>
            <a:schemeClr val="bg1"/>
          </a:solidFill>
          <a:ln w="9525">
            <a:noFill/>
            <a:miter lim="800000"/>
            <a:headEnd/>
            <a:tailEnd/>
          </a:ln>
        </p:spPr>
        <p:txBody>
          <a:bodyPr/>
          <a:lstStyle/>
          <a:p>
            <a:pPr algn="ctr"/>
            <a:r>
              <a:rPr lang="en-US" sz="2800" b="1" dirty="0" smtClean="0">
                <a:latin typeface="+mj-lt"/>
                <a:cs typeface="Times New Roman" pitchFamily="18" charset="0"/>
              </a:rPr>
              <a:t>Improved SAR Hurricane Winds using </a:t>
            </a:r>
          </a:p>
          <a:p>
            <a:pPr algn="ctr"/>
            <a:r>
              <a:rPr lang="en-US" sz="2800" b="1" dirty="0" smtClean="0">
                <a:latin typeface="+mj-lt"/>
                <a:cs typeface="Times New Roman" pitchFamily="18" charset="0"/>
              </a:rPr>
              <a:t>Cross-Polarization Data</a:t>
            </a:r>
            <a:endParaRPr lang="en-CA" sz="2800" b="1" dirty="0">
              <a:latin typeface="+mj-lt"/>
              <a:cs typeface="Times New Roman" pitchFamily="18" charset="0"/>
            </a:endParaRPr>
          </a:p>
        </p:txBody>
      </p:sp>
      <p:sp>
        <p:nvSpPr>
          <p:cNvPr id="101391" name="Text Box 15"/>
          <p:cNvSpPr txBox="1">
            <a:spLocks noChangeArrowheads="1"/>
          </p:cNvSpPr>
          <p:nvPr/>
        </p:nvSpPr>
        <p:spPr bwMode="auto">
          <a:xfrm>
            <a:off x="3276600" y="1219200"/>
            <a:ext cx="4981575" cy="376238"/>
          </a:xfrm>
          <a:prstGeom prst="rect">
            <a:avLst/>
          </a:prstGeom>
          <a:solidFill>
            <a:schemeClr val="bg1"/>
          </a:solidFill>
          <a:ln w="9525">
            <a:solidFill>
              <a:schemeClr val="tx1"/>
            </a:solidFill>
            <a:miter lim="800000"/>
            <a:headEnd/>
            <a:tailEnd/>
          </a:ln>
          <a:effectLst/>
        </p:spPr>
        <p:txBody>
          <a:bodyPr wrap="none">
            <a:spAutoFit/>
          </a:bodyPr>
          <a:lstStyle/>
          <a:p>
            <a:r>
              <a:rPr lang="en-CA" b="1" dirty="0">
                <a:solidFill>
                  <a:srgbClr val="FF3300"/>
                </a:solidFill>
              </a:rPr>
              <a:t>Hurricane Earl</a:t>
            </a:r>
            <a:r>
              <a:rPr lang="en-CA" dirty="0"/>
              <a:t> </a:t>
            </a:r>
            <a:r>
              <a:rPr lang="en-CA" b="1" dirty="0"/>
              <a:t>on Sep 02, 2010 at 22:59 UTC</a:t>
            </a:r>
            <a:endParaRPr lang="en-US" b="1" dirty="0"/>
          </a:p>
        </p:txBody>
      </p:sp>
      <p:sp>
        <p:nvSpPr>
          <p:cNvPr id="101393" name="Text Box 17"/>
          <p:cNvSpPr txBox="1">
            <a:spLocks noChangeArrowheads="1"/>
          </p:cNvSpPr>
          <p:nvPr/>
        </p:nvSpPr>
        <p:spPr bwMode="auto">
          <a:xfrm>
            <a:off x="6096000" y="5257800"/>
            <a:ext cx="2405063" cy="346075"/>
          </a:xfrm>
          <a:prstGeom prst="rect">
            <a:avLst/>
          </a:prstGeom>
          <a:solidFill>
            <a:schemeClr val="bg1"/>
          </a:solidFill>
          <a:ln w="9525">
            <a:solidFill>
              <a:schemeClr val="tx1"/>
            </a:solidFill>
            <a:miter lim="800000"/>
            <a:headEnd/>
            <a:tailEnd/>
          </a:ln>
          <a:effectLst/>
        </p:spPr>
        <p:txBody>
          <a:bodyPr wrap="none">
            <a:spAutoFit/>
          </a:bodyPr>
          <a:lstStyle/>
          <a:p>
            <a:r>
              <a:rPr lang="en-CA" sz="1600" b="1" dirty="0"/>
              <a:t>Wind ~</a:t>
            </a:r>
            <a:r>
              <a:rPr lang="en-CA" sz="1600" dirty="0"/>
              <a:t> </a:t>
            </a:r>
            <a:r>
              <a:rPr lang="en-CA" sz="1600" b="1" dirty="0">
                <a:solidFill>
                  <a:srgbClr val="FF3300"/>
                </a:solidFill>
              </a:rPr>
              <a:t>CMOD5.N</a:t>
            </a:r>
            <a:r>
              <a:rPr lang="en-CA" sz="1600" dirty="0"/>
              <a:t> </a:t>
            </a:r>
            <a:r>
              <a:rPr lang="en-CA" sz="1600" b="1" dirty="0"/>
              <a:t>(m/s)</a:t>
            </a:r>
            <a:endParaRPr lang="en-US" sz="1600" b="1" dirty="0"/>
          </a:p>
        </p:txBody>
      </p:sp>
      <p:pic>
        <p:nvPicPr>
          <p:cNvPr id="101394" name="Picture 18" descr="6"/>
          <p:cNvPicPr>
            <a:picLocks noChangeAspect="1" noChangeArrowheads="1"/>
          </p:cNvPicPr>
          <p:nvPr/>
        </p:nvPicPr>
        <p:blipFill>
          <a:blip r:embed="rId3" cstate="print"/>
          <a:srcRect r="18898"/>
          <a:stretch>
            <a:fillRect/>
          </a:stretch>
        </p:blipFill>
        <p:spPr bwMode="auto">
          <a:xfrm>
            <a:off x="2743200" y="1752599"/>
            <a:ext cx="2743200" cy="3523749"/>
          </a:xfrm>
          <a:prstGeom prst="rect">
            <a:avLst/>
          </a:prstGeom>
          <a:noFill/>
          <a:ln w="9525">
            <a:noFill/>
            <a:miter lim="800000"/>
            <a:headEnd/>
            <a:tailEnd/>
          </a:ln>
        </p:spPr>
      </p:pic>
      <p:pic>
        <p:nvPicPr>
          <p:cNvPr id="101395" name="Picture 19" descr="28"/>
          <p:cNvPicPr>
            <a:picLocks noChangeAspect="1" noChangeArrowheads="1"/>
          </p:cNvPicPr>
          <p:nvPr/>
        </p:nvPicPr>
        <p:blipFill>
          <a:blip r:embed="rId4" cstate="print"/>
          <a:srcRect r="7994"/>
          <a:stretch>
            <a:fillRect/>
          </a:stretch>
        </p:blipFill>
        <p:spPr bwMode="auto">
          <a:xfrm>
            <a:off x="6927" y="1496291"/>
            <a:ext cx="2669418" cy="3754582"/>
          </a:xfrm>
          <a:prstGeom prst="rect">
            <a:avLst/>
          </a:prstGeom>
          <a:noFill/>
        </p:spPr>
      </p:pic>
      <p:sp>
        <p:nvSpPr>
          <p:cNvPr id="101396" name="Text Box 20"/>
          <p:cNvSpPr txBox="1">
            <a:spLocks noChangeArrowheads="1"/>
          </p:cNvSpPr>
          <p:nvPr/>
        </p:nvSpPr>
        <p:spPr bwMode="auto">
          <a:xfrm>
            <a:off x="2971800" y="5334000"/>
            <a:ext cx="2574925" cy="346075"/>
          </a:xfrm>
          <a:prstGeom prst="rect">
            <a:avLst/>
          </a:prstGeom>
          <a:solidFill>
            <a:schemeClr val="bg1"/>
          </a:solidFill>
          <a:ln w="9525">
            <a:solidFill>
              <a:schemeClr val="tx1"/>
            </a:solidFill>
            <a:miter lim="800000"/>
            <a:headEnd/>
            <a:tailEnd/>
          </a:ln>
          <a:effectLst/>
        </p:spPr>
        <p:txBody>
          <a:bodyPr wrap="none">
            <a:spAutoFit/>
          </a:bodyPr>
          <a:lstStyle/>
          <a:p>
            <a:r>
              <a:rPr lang="en-CA" sz="1600" b="1" dirty="0"/>
              <a:t>Wind ~ </a:t>
            </a:r>
            <a:r>
              <a:rPr lang="en-CA" sz="1600" b="1" dirty="0">
                <a:solidFill>
                  <a:srgbClr val="FF3300"/>
                </a:solidFill>
              </a:rPr>
              <a:t>COB model</a:t>
            </a:r>
            <a:r>
              <a:rPr lang="en-CA" sz="1600" b="1" dirty="0"/>
              <a:t> (m/s)</a:t>
            </a:r>
            <a:endParaRPr lang="en-US" sz="1600" b="1" dirty="0"/>
          </a:p>
        </p:txBody>
      </p:sp>
      <p:sp>
        <p:nvSpPr>
          <p:cNvPr id="101397" name="Text Box 21"/>
          <p:cNvSpPr txBox="1">
            <a:spLocks noChangeArrowheads="1"/>
          </p:cNvSpPr>
          <p:nvPr/>
        </p:nvSpPr>
        <p:spPr bwMode="auto">
          <a:xfrm>
            <a:off x="609600" y="5257800"/>
            <a:ext cx="1573212" cy="346075"/>
          </a:xfrm>
          <a:prstGeom prst="rect">
            <a:avLst/>
          </a:prstGeom>
          <a:solidFill>
            <a:schemeClr val="bg1"/>
          </a:solidFill>
          <a:ln w="9525">
            <a:solidFill>
              <a:schemeClr val="tx1"/>
            </a:solidFill>
            <a:miter lim="800000"/>
            <a:headEnd/>
            <a:tailEnd/>
          </a:ln>
          <a:effectLst/>
        </p:spPr>
        <p:txBody>
          <a:bodyPr wrap="none">
            <a:spAutoFit/>
          </a:bodyPr>
          <a:lstStyle/>
          <a:p>
            <a:r>
              <a:rPr lang="en-CA" sz="1600" b="1" dirty="0">
                <a:solidFill>
                  <a:srgbClr val="FF3300"/>
                </a:solidFill>
              </a:rPr>
              <a:t>H*Winds</a:t>
            </a:r>
            <a:r>
              <a:rPr lang="en-CA" sz="1600" b="1" dirty="0"/>
              <a:t> (m/s)</a:t>
            </a:r>
            <a:endParaRPr lang="en-US" sz="1600" b="1" dirty="0"/>
          </a:p>
        </p:txBody>
      </p:sp>
      <p:sp>
        <p:nvSpPr>
          <p:cNvPr id="12" name="TextBox 11"/>
          <p:cNvSpPr txBox="1"/>
          <p:nvPr/>
        </p:nvSpPr>
        <p:spPr>
          <a:xfrm>
            <a:off x="152400" y="5638800"/>
            <a:ext cx="4724400" cy="1477328"/>
          </a:xfrm>
          <a:prstGeom prst="rect">
            <a:avLst/>
          </a:prstGeom>
          <a:noFill/>
        </p:spPr>
        <p:txBody>
          <a:bodyPr wrap="square" rtlCol="0">
            <a:spAutoFit/>
          </a:bodyPr>
          <a:lstStyle/>
          <a:p>
            <a:r>
              <a:rPr lang="en-US" b="1" dirty="0" smtClean="0"/>
              <a:t>COB – Cross-Polarization </a:t>
            </a:r>
          </a:p>
          <a:p>
            <a:r>
              <a:rPr lang="en-US" b="1" dirty="0" smtClean="0"/>
              <a:t>Ocean Backscatter Model</a:t>
            </a:r>
          </a:p>
          <a:p>
            <a:r>
              <a:rPr lang="en-US" b="1" dirty="0" smtClean="0"/>
              <a:t>(</a:t>
            </a:r>
            <a:r>
              <a:rPr lang="en-US" b="1" dirty="0" smtClean="0">
                <a:latin typeface="Times New Roman" pitchFamily="18" charset="0"/>
                <a:cs typeface="Times New Roman" pitchFamily="18" charset="0"/>
              </a:rPr>
              <a:t>Will </a:t>
            </a:r>
            <a:r>
              <a:rPr lang="en-US" b="1" dirty="0" err="1" smtClean="0">
                <a:latin typeface="Times New Roman" pitchFamily="18" charset="0"/>
                <a:cs typeface="Times New Roman" pitchFamily="18" charset="0"/>
              </a:rPr>
              <a:t>Perrie</a:t>
            </a:r>
            <a:r>
              <a:rPr lang="en-US" b="1" dirty="0" smtClean="0">
                <a:latin typeface="Times New Roman" pitchFamily="18" charset="0"/>
                <a:cs typeface="Times New Roman" pitchFamily="18" charset="0"/>
              </a:rPr>
              <a:t> and Biao Zhang Bedford Institute of Oceanography </a:t>
            </a:r>
            <a:r>
              <a:rPr lang="en-US" sz="1600" b="1" dirty="0" smtClean="0">
                <a:latin typeface="Times New Roman" pitchFamily="18" charset="0"/>
                <a:cs typeface="Times New Roman" pitchFamily="18" charset="0"/>
              </a:rPr>
              <a:t>Fisheries &amp; Oceans Canada)</a:t>
            </a:r>
          </a:p>
          <a:p>
            <a:endParaRPr lang="en-US"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0"/>
            <a:ext cx="8229600" cy="1143000"/>
          </a:xfrm>
        </p:spPr>
        <p:txBody>
          <a:bodyPr/>
          <a:lstStyle/>
          <a:p>
            <a:r>
              <a:rPr lang="en-US" sz="2800" b="1" dirty="0" smtClean="0"/>
              <a:t>SAR High Resolution Achieved via </a:t>
            </a:r>
            <a:br>
              <a:rPr lang="en-US" sz="2800" b="1" dirty="0" smtClean="0"/>
            </a:br>
            <a:r>
              <a:rPr lang="en-US" sz="2800" b="1" dirty="0" smtClean="0"/>
              <a:t>Signal Processing</a:t>
            </a:r>
            <a:endParaRPr lang="en-US" sz="2800" dirty="0"/>
          </a:p>
        </p:txBody>
      </p:sp>
      <p:sp>
        <p:nvSpPr>
          <p:cNvPr id="5" name="Line 3"/>
          <p:cNvSpPr>
            <a:spLocks noChangeShapeType="1"/>
          </p:cNvSpPr>
          <p:nvPr/>
        </p:nvSpPr>
        <p:spPr bwMode="auto">
          <a:xfrm>
            <a:off x="3498915" y="2003785"/>
            <a:ext cx="3343373" cy="0"/>
          </a:xfrm>
          <a:prstGeom prst="line">
            <a:avLst/>
          </a:prstGeom>
          <a:noFill/>
          <a:ln w="57150">
            <a:solidFill>
              <a:schemeClr val="tx1"/>
            </a:solidFill>
            <a:round/>
            <a:headEnd/>
            <a:tailEnd/>
          </a:ln>
          <a:effectLst/>
        </p:spPr>
        <p:txBody>
          <a:bodyPr wrap="none" anchor="ctr"/>
          <a:lstStyle/>
          <a:p>
            <a:endParaRPr lang="en-US"/>
          </a:p>
        </p:txBody>
      </p:sp>
      <p:sp>
        <p:nvSpPr>
          <p:cNvPr id="6" name="Text Box 4"/>
          <p:cNvSpPr txBox="1">
            <a:spLocks noChangeArrowheads="1"/>
          </p:cNvSpPr>
          <p:nvPr/>
        </p:nvSpPr>
        <p:spPr bwMode="auto">
          <a:xfrm>
            <a:off x="6705600" y="1371600"/>
            <a:ext cx="1825920" cy="287321"/>
          </a:xfrm>
          <a:prstGeom prst="rect">
            <a:avLst/>
          </a:prstGeom>
          <a:noFill/>
          <a:ln w="9525">
            <a:noFill/>
            <a:miter lim="800000"/>
            <a:headEnd/>
            <a:tailEnd/>
          </a:ln>
          <a:effectLst/>
        </p:spPr>
        <p:txBody>
          <a:bodyPr wrap="none">
            <a:spAutoFit/>
          </a:bodyPr>
          <a:lstStyle/>
          <a:p>
            <a:r>
              <a:rPr lang="en-US" sz="1800" b="1" dirty="0"/>
              <a:t>Desired large antenna</a:t>
            </a:r>
          </a:p>
        </p:txBody>
      </p:sp>
      <p:sp>
        <p:nvSpPr>
          <p:cNvPr id="7" name="Arc 5"/>
          <p:cNvSpPr>
            <a:spLocks/>
          </p:cNvSpPr>
          <p:nvPr/>
        </p:nvSpPr>
        <p:spPr bwMode="auto">
          <a:xfrm flipH="1">
            <a:off x="5528821" y="1585863"/>
            <a:ext cx="776140" cy="2985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type="triangle" w="med" len="med"/>
          </a:ln>
          <a:effectLst/>
        </p:spPr>
        <p:txBody>
          <a:bodyPr wrap="none" anchor="ctr"/>
          <a:lstStyle/>
          <a:p>
            <a:endParaRPr lang="en-US"/>
          </a:p>
        </p:txBody>
      </p:sp>
      <p:sp>
        <p:nvSpPr>
          <p:cNvPr id="8" name="Text Box 6"/>
          <p:cNvSpPr txBox="1">
            <a:spLocks noChangeArrowheads="1"/>
          </p:cNvSpPr>
          <p:nvPr/>
        </p:nvSpPr>
        <p:spPr bwMode="auto">
          <a:xfrm>
            <a:off x="7319913" y="2302300"/>
            <a:ext cx="1027391" cy="502501"/>
          </a:xfrm>
          <a:prstGeom prst="rect">
            <a:avLst/>
          </a:prstGeom>
          <a:noFill/>
          <a:ln w="9525">
            <a:noFill/>
            <a:miter lim="800000"/>
            <a:headEnd/>
            <a:tailEnd/>
          </a:ln>
          <a:effectLst/>
        </p:spPr>
        <p:txBody>
          <a:bodyPr>
            <a:spAutoFit/>
          </a:bodyPr>
          <a:lstStyle/>
          <a:p>
            <a:r>
              <a:rPr lang="en-US" sz="1800" b="1"/>
              <a:t>Sensor flight path</a:t>
            </a:r>
          </a:p>
        </p:txBody>
      </p:sp>
      <p:grpSp>
        <p:nvGrpSpPr>
          <p:cNvPr id="9" name="Group 7"/>
          <p:cNvGrpSpPr>
            <a:grpSpLocks/>
          </p:cNvGrpSpPr>
          <p:nvPr/>
        </p:nvGrpSpPr>
        <p:grpSpPr bwMode="auto">
          <a:xfrm>
            <a:off x="3498915" y="2481409"/>
            <a:ext cx="3761295" cy="119406"/>
            <a:chOff x="1104" y="1632"/>
            <a:chExt cx="3024" cy="96"/>
          </a:xfrm>
        </p:grpSpPr>
        <p:sp>
          <p:nvSpPr>
            <p:cNvPr id="10" name="Line 8"/>
            <p:cNvSpPr>
              <a:spLocks noChangeShapeType="1"/>
            </p:cNvSpPr>
            <p:nvPr/>
          </p:nvSpPr>
          <p:spPr bwMode="auto">
            <a:xfrm>
              <a:off x="1104" y="1680"/>
              <a:ext cx="3024"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11" name="Oval 9"/>
            <p:cNvSpPr>
              <a:spLocks noChangeArrowheads="1"/>
            </p:cNvSpPr>
            <p:nvPr/>
          </p:nvSpPr>
          <p:spPr bwMode="auto">
            <a:xfrm>
              <a:off x="1104" y="1632"/>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2" name="Oval 10"/>
            <p:cNvSpPr>
              <a:spLocks noChangeArrowheads="1"/>
            </p:cNvSpPr>
            <p:nvPr/>
          </p:nvSpPr>
          <p:spPr bwMode="auto">
            <a:xfrm>
              <a:off x="1344" y="1632"/>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3" name="Oval 11"/>
            <p:cNvSpPr>
              <a:spLocks noChangeArrowheads="1"/>
            </p:cNvSpPr>
            <p:nvPr/>
          </p:nvSpPr>
          <p:spPr bwMode="auto">
            <a:xfrm>
              <a:off x="1584" y="1632"/>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4" name="Oval 12"/>
            <p:cNvSpPr>
              <a:spLocks noChangeArrowheads="1"/>
            </p:cNvSpPr>
            <p:nvPr/>
          </p:nvSpPr>
          <p:spPr bwMode="auto">
            <a:xfrm>
              <a:off x="1824" y="1632"/>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5" name="Oval 13"/>
            <p:cNvSpPr>
              <a:spLocks noChangeArrowheads="1"/>
            </p:cNvSpPr>
            <p:nvPr/>
          </p:nvSpPr>
          <p:spPr bwMode="auto">
            <a:xfrm>
              <a:off x="2064" y="1632"/>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6" name="Oval 14"/>
            <p:cNvSpPr>
              <a:spLocks noChangeArrowheads="1"/>
            </p:cNvSpPr>
            <p:nvPr/>
          </p:nvSpPr>
          <p:spPr bwMode="auto">
            <a:xfrm>
              <a:off x="2304" y="1632"/>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7" name="Oval 15"/>
            <p:cNvSpPr>
              <a:spLocks noChangeArrowheads="1"/>
            </p:cNvSpPr>
            <p:nvPr/>
          </p:nvSpPr>
          <p:spPr bwMode="auto">
            <a:xfrm>
              <a:off x="2544" y="1632"/>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8" name="Oval 16"/>
            <p:cNvSpPr>
              <a:spLocks noChangeArrowheads="1"/>
            </p:cNvSpPr>
            <p:nvPr/>
          </p:nvSpPr>
          <p:spPr bwMode="auto">
            <a:xfrm>
              <a:off x="2784" y="1632"/>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9" name="Oval 17"/>
            <p:cNvSpPr>
              <a:spLocks noChangeArrowheads="1"/>
            </p:cNvSpPr>
            <p:nvPr/>
          </p:nvSpPr>
          <p:spPr bwMode="auto">
            <a:xfrm>
              <a:off x="3024" y="1632"/>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 name="Oval 18"/>
            <p:cNvSpPr>
              <a:spLocks noChangeArrowheads="1"/>
            </p:cNvSpPr>
            <p:nvPr/>
          </p:nvSpPr>
          <p:spPr bwMode="auto">
            <a:xfrm>
              <a:off x="3264" y="1632"/>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1" name="Oval 19"/>
            <p:cNvSpPr>
              <a:spLocks noChangeArrowheads="1"/>
            </p:cNvSpPr>
            <p:nvPr/>
          </p:nvSpPr>
          <p:spPr bwMode="auto">
            <a:xfrm>
              <a:off x="3504" y="1632"/>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2" name="Oval 20"/>
            <p:cNvSpPr>
              <a:spLocks noChangeArrowheads="1"/>
            </p:cNvSpPr>
            <p:nvPr/>
          </p:nvSpPr>
          <p:spPr bwMode="auto">
            <a:xfrm>
              <a:off x="3744" y="1632"/>
              <a:ext cx="96" cy="96"/>
            </a:xfrm>
            <a:prstGeom prst="ellipse">
              <a:avLst/>
            </a:prstGeom>
            <a:solidFill>
              <a:schemeClr val="tx1"/>
            </a:solidFill>
            <a:ln w="9525">
              <a:solidFill>
                <a:schemeClr val="tx1"/>
              </a:solidFill>
              <a:round/>
              <a:headEnd/>
              <a:tailEnd/>
            </a:ln>
            <a:effectLst/>
          </p:spPr>
          <p:txBody>
            <a:bodyPr wrap="none" anchor="ctr"/>
            <a:lstStyle/>
            <a:p>
              <a:endParaRPr lang="en-US"/>
            </a:p>
          </p:txBody>
        </p:sp>
      </p:grpSp>
      <p:sp>
        <p:nvSpPr>
          <p:cNvPr id="23" name="Line 21"/>
          <p:cNvSpPr>
            <a:spLocks noChangeShapeType="1"/>
          </p:cNvSpPr>
          <p:nvPr/>
        </p:nvSpPr>
        <p:spPr bwMode="auto">
          <a:xfrm>
            <a:off x="3200400" y="4511314"/>
            <a:ext cx="4477732" cy="0"/>
          </a:xfrm>
          <a:prstGeom prst="line">
            <a:avLst/>
          </a:prstGeom>
          <a:noFill/>
          <a:ln w="38100">
            <a:solidFill>
              <a:schemeClr val="tx1"/>
            </a:solidFill>
            <a:round/>
            <a:headEnd/>
            <a:tailEnd/>
          </a:ln>
          <a:effectLst/>
        </p:spPr>
        <p:txBody>
          <a:bodyPr wrap="none" anchor="ctr"/>
          <a:lstStyle/>
          <a:p>
            <a:endParaRPr lang="en-US"/>
          </a:p>
        </p:txBody>
      </p:sp>
      <p:sp>
        <p:nvSpPr>
          <p:cNvPr id="24" name="Rectangle 22"/>
          <p:cNvSpPr>
            <a:spLocks noChangeArrowheads="1"/>
          </p:cNvSpPr>
          <p:nvPr/>
        </p:nvSpPr>
        <p:spPr bwMode="auto">
          <a:xfrm>
            <a:off x="5170602" y="4272502"/>
            <a:ext cx="358219" cy="238812"/>
          </a:xfrm>
          <a:prstGeom prst="rect">
            <a:avLst/>
          </a:prstGeom>
          <a:solidFill>
            <a:schemeClr val="folHlink"/>
          </a:solidFill>
          <a:ln w="9525">
            <a:solidFill>
              <a:schemeClr val="tx1"/>
            </a:solidFill>
            <a:miter lim="800000"/>
            <a:headEnd/>
            <a:tailEnd/>
          </a:ln>
          <a:effectLst/>
        </p:spPr>
        <p:txBody>
          <a:bodyPr wrap="none" anchor="ctr"/>
          <a:lstStyle/>
          <a:p>
            <a:endParaRPr lang="en-US"/>
          </a:p>
        </p:txBody>
      </p:sp>
      <p:sp>
        <p:nvSpPr>
          <p:cNvPr id="25" name="Line 23"/>
          <p:cNvSpPr>
            <a:spLocks noChangeShapeType="1"/>
          </p:cNvSpPr>
          <p:nvPr/>
        </p:nvSpPr>
        <p:spPr bwMode="auto">
          <a:xfrm flipH="1" flipV="1">
            <a:off x="3618322" y="2660519"/>
            <a:ext cx="1731390" cy="1731390"/>
          </a:xfrm>
          <a:prstGeom prst="line">
            <a:avLst/>
          </a:prstGeom>
          <a:noFill/>
          <a:ln w="38100">
            <a:solidFill>
              <a:schemeClr val="tx1"/>
            </a:solidFill>
            <a:round/>
            <a:headEnd/>
            <a:tailEnd type="triangle" w="med" len="med"/>
          </a:ln>
          <a:effectLst/>
        </p:spPr>
        <p:txBody>
          <a:bodyPr wrap="none" anchor="ctr"/>
          <a:lstStyle/>
          <a:p>
            <a:endParaRPr lang="en-US"/>
          </a:p>
        </p:txBody>
      </p:sp>
      <p:sp>
        <p:nvSpPr>
          <p:cNvPr id="26" name="Line 24"/>
          <p:cNvSpPr>
            <a:spLocks noChangeShapeType="1"/>
          </p:cNvSpPr>
          <p:nvPr/>
        </p:nvSpPr>
        <p:spPr bwMode="auto">
          <a:xfrm flipV="1">
            <a:off x="5349711" y="2600816"/>
            <a:ext cx="1492577" cy="1791093"/>
          </a:xfrm>
          <a:prstGeom prst="line">
            <a:avLst/>
          </a:prstGeom>
          <a:noFill/>
          <a:ln w="38100">
            <a:solidFill>
              <a:schemeClr val="tx1"/>
            </a:solidFill>
            <a:round/>
            <a:headEnd/>
            <a:tailEnd type="triangle" w="med" len="med"/>
          </a:ln>
          <a:effectLst/>
        </p:spPr>
        <p:txBody>
          <a:bodyPr wrap="none" anchor="ctr"/>
          <a:lstStyle/>
          <a:p>
            <a:endParaRPr lang="en-US"/>
          </a:p>
        </p:txBody>
      </p:sp>
      <p:sp>
        <p:nvSpPr>
          <p:cNvPr id="27" name="Arc 25"/>
          <p:cNvSpPr>
            <a:spLocks/>
          </p:cNvSpPr>
          <p:nvPr/>
        </p:nvSpPr>
        <p:spPr bwMode="auto">
          <a:xfrm rot="19003812">
            <a:off x="5012638" y="3690397"/>
            <a:ext cx="546034" cy="538572"/>
          </a:xfrm>
          <a:custGeom>
            <a:avLst/>
            <a:gdLst>
              <a:gd name="G0" fmla="+- 3093 0 0"/>
              <a:gd name="G1" fmla="+- 21600 0 0"/>
              <a:gd name="G2" fmla="+- 21600 0 0"/>
              <a:gd name="T0" fmla="*/ 0 w 24693"/>
              <a:gd name="T1" fmla="*/ 223 h 24376"/>
              <a:gd name="T2" fmla="*/ 24514 w 24693"/>
              <a:gd name="T3" fmla="*/ 24376 h 24376"/>
              <a:gd name="T4" fmla="*/ 3093 w 24693"/>
              <a:gd name="T5" fmla="*/ 21600 h 24376"/>
            </a:gdLst>
            <a:ahLst/>
            <a:cxnLst>
              <a:cxn ang="0">
                <a:pos x="T0" y="T1"/>
              </a:cxn>
              <a:cxn ang="0">
                <a:pos x="T2" y="T3"/>
              </a:cxn>
              <a:cxn ang="0">
                <a:pos x="T4" y="T5"/>
              </a:cxn>
            </a:cxnLst>
            <a:rect l="0" t="0" r="r" b="b"/>
            <a:pathLst>
              <a:path w="24693" h="24376" fill="none" extrusionOk="0">
                <a:moveTo>
                  <a:pt x="-1" y="222"/>
                </a:moveTo>
                <a:cubicBezTo>
                  <a:pt x="1024" y="74"/>
                  <a:pt x="2057" y="-1"/>
                  <a:pt x="3093" y="0"/>
                </a:cubicBezTo>
                <a:cubicBezTo>
                  <a:pt x="15022" y="0"/>
                  <a:pt x="24693" y="9670"/>
                  <a:pt x="24693" y="21600"/>
                </a:cubicBezTo>
                <a:cubicBezTo>
                  <a:pt x="24693" y="22528"/>
                  <a:pt x="24633" y="23455"/>
                  <a:pt x="24513" y="24375"/>
                </a:cubicBezTo>
              </a:path>
              <a:path w="24693" h="24376" stroke="0" extrusionOk="0">
                <a:moveTo>
                  <a:pt x="-1" y="222"/>
                </a:moveTo>
                <a:cubicBezTo>
                  <a:pt x="1024" y="74"/>
                  <a:pt x="2057" y="-1"/>
                  <a:pt x="3093" y="0"/>
                </a:cubicBezTo>
                <a:cubicBezTo>
                  <a:pt x="15022" y="0"/>
                  <a:pt x="24693" y="9670"/>
                  <a:pt x="24693" y="21600"/>
                </a:cubicBezTo>
                <a:cubicBezTo>
                  <a:pt x="24693" y="22528"/>
                  <a:pt x="24633" y="23455"/>
                  <a:pt x="24513" y="24375"/>
                </a:cubicBezTo>
                <a:lnTo>
                  <a:pt x="3093" y="21600"/>
                </a:lnTo>
                <a:close/>
              </a:path>
            </a:pathLst>
          </a:custGeom>
          <a:noFill/>
          <a:ln w="38100">
            <a:solidFill>
              <a:schemeClr val="tx1"/>
            </a:solidFill>
            <a:round/>
            <a:headEnd type="triangle" w="med" len="med"/>
            <a:tailEnd type="triangle" w="med" len="med"/>
          </a:ln>
          <a:effectLst/>
        </p:spPr>
        <p:txBody>
          <a:bodyPr wrap="none" anchor="ctr"/>
          <a:lstStyle/>
          <a:p>
            <a:endParaRPr lang="en-US"/>
          </a:p>
        </p:txBody>
      </p:sp>
      <p:sp>
        <p:nvSpPr>
          <p:cNvPr id="28" name="Text Box 26"/>
          <p:cNvSpPr txBox="1">
            <a:spLocks noChangeArrowheads="1"/>
          </p:cNvSpPr>
          <p:nvPr/>
        </p:nvSpPr>
        <p:spPr bwMode="auto">
          <a:xfrm>
            <a:off x="4991493" y="4511314"/>
            <a:ext cx="661709" cy="287322"/>
          </a:xfrm>
          <a:prstGeom prst="rect">
            <a:avLst/>
          </a:prstGeom>
          <a:noFill/>
          <a:ln w="9525">
            <a:noFill/>
            <a:miter lim="800000"/>
            <a:headEnd/>
            <a:tailEnd/>
          </a:ln>
          <a:effectLst/>
        </p:spPr>
        <p:txBody>
          <a:bodyPr wrap="none">
            <a:spAutoFit/>
          </a:bodyPr>
          <a:lstStyle/>
          <a:p>
            <a:r>
              <a:rPr lang="en-US" sz="1800" b="1"/>
              <a:t>Target</a:t>
            </a:r>
          </a:p>
        </p:txBody>
      </p:sp>
      <p:sp>
        <p:nvSpPr>
          <p:cNvPr id="29" name="Text Box 27"/>
          <p:cNvSpPr txBox="1">
            <a:spLocks noChangeArrowheads="1"/>
          </p:cNvSpPr>
          <p:nvPr/>
        </p:nvSpPr>
        <p:spPr bwMode="auto">
          <a:xfrm>
            <a:off x="6245258" y="3257550"/>
            <a:ext cx="2746342" cy="1077218"/>
          </a:xfrm>
          <a:prstGeom prst="rect">
            <a:avLst/>
          </a:prstGeom>
          <a:noFill/>
          <a:ln w="9525">
            <a:noFill/>
            <a:miter lim="800000"/>
            <a:headEnd/>
            <a:tailEnd/>
          </a:ln>
          <a:effectLst/>
        </p:spPr>
        <p:txBody>
          <a:bodyPr>
            <a:spAutoFit/>
          </a:bodyPr>
          <a:lstStyle/>
          <a:p>
            <a:r>
              <a:rPr lang="en-US" sz="1600" b="1" dirty="0"/>
              <a:t>=&gt; target must backscatter energy to the sensor for the entire synthetic aperture </a:t>
            </a:r>
            <a:r>
              <a:rPr lang="en-US" sz="1600" b="1" dirty="0" smtClean="0"/>
              <a:t>length</a:t>
            </a:r>
            <a:endParaRPr lang="en-US" sz="1600" b="1" dirty="0"/>
          </a:p>
        </p:txBody>
      </p:sp>
      <p:sp>
        <p:nvSpPr>
          <p:cNvPr id="30" name="Text Box 29"/>
          <p:cNvSpPr txBox="1">
            <a:spLocks noChangeArrowheads="1"/>
          </p:cNvSpPr>
          <p:nvPr/>
        </p:nvSpPr>
        <p:spPr bwMode="auto">
          <a:xfrm>
            <a:off x="5170583" y="3439099"/>
            <a:ext cx="242544" cy="287322"/>
          </a:xfrm>
          <a:prstGeom prst="rect">
            <a:avLst/>
          </a:prstGeom>
          <a:noFill/>
          <a:ln w="9525">
            <a:noFill/>
            <a:miter lim="800000"/>
            <a:headEnd/>
            <a:tailEnd/>
          </a:ln>
          <a:effectLst/>
        </p:spPr>
        <p:txBody>
          <a:bodyPr wrap="none">
            <a:spAutoFit/>
          </a:bodyPr>
          <a:lstStyle/>
          <a:p>
            <a:r>
              <a:rPr lang="en-US" sz="1800" b="1" dirty="0">
                <a:sym typeface="Symbol" pitchFamily="18" charset="2"/>
              </a:rPr>
              <a:t></a:t>
            </a:r>
            <a:endParaRPr lang="en-US" sz="1800" b="1" dirty="0"/>
          </a:p>
        </p:txBody>
      </p:sp>
      <p:sp>
        <p:nvSpPr>
          <p:cNvPr id="31" name="Arc 30"/>
          <p:cNvSpPr>
            <a:spLocks/>
          </p:cNvSpPr>
          <p:nvPr/>
        </p:nvSpPr>
        <p:spPr bwMode="auto">
          <a:xfrm>
            <a:off x="6066148" y="2779925"/>
            <a:ext cx="776140" cy="47762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type="triangle" w="med" len="med"/>
          </a:ln>
          <a:effectLst/>
        </p:spPr>
        <p:txBody>
          <a:bodyPr wrap="none" anchor="ctr"/>
          <a:lstStyle/>
          <a:p>
            <a:endParaRPr lang="en-US"/>
          </a:p>
        </p:txBody>
      </p:sp>
      <p:sp>
        <p:nvSpPr>
          <p:cNvPr id="32" name="Arc 32"/>
          <p:cNvSpPr>
            <a:spLocks/>
          </p:cNvSpPr>
          <p:nvPr/>
        </p:nvSpPr>
        <p:spPr bwMode="auto">
          <a:xfrm rot="10800000" flipV="1">
            <a:off x="5230305" y="2779925"/>
            <a:ext cx="835843" cy="7164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chemeClr val="tx1"/>
            </a:solidFill>
            <a:round/>
            <a:headEnd/>
            <a:tailEnd/>
          </a:ln>
          <a:effectLst/>
        </p:spPr>
        <p:txBody>
          <a:bodyPr wrap="none" anchor="ctr"/>
          <a:lstStyle/>
          <a:p>
            <a:endParaRPr lang="en-US"/>
          </a:p>
        </p:txBody>
      </p:sp>
      <p:sp>
        <p:nvSpPr>
          <p:cNvPr id="35" name="TextBox 34"/>
          <p:cNvSpPr txBox="1"/>
          <p:nvPr/>
        </p:nvSpPr>
        <p:spPr>
          <a:xfrm>
            <a:off x="5947493" y="4648200"/>
            <a:ext cx="2736647" cy="338554"/>
          </a:xfrm>
          <a:prstGeom prst="rect">
            <a:avLst/>
          </a:prstGeom>
          <a:noFill/>
        </p:spPr>
        <p:txBody>
          <a:bodyPr wrap="none" rtlCol="0">
            <a:spAutoFit/>
          </a:bodyPr>
          <a:lstStyle/>
          <a:p>
            <a:r>
              <a:rPr lang="en-US" sz="1600" b="1" dirty="0" smtClean="0"/>
              <a:t>=&gt; </a:t>
            </a:r>
            <a:r>
              <a:rPr lang="en-US" sz="1600" b="1" dirty="0" smtClean="0">
                <a:sym typeface="Symbol" pitchFamily="18" charset="2"/>
              </a:rPr>
              <a:t> = azimuth </a:t>
            </a:r>
            <a:r>
              <a:rPr lang="en-US" sz="1600" b="1" dirty="0" err="1" smtClean="0">
                <a:sym typeface="Symbol" pitchFamily="18" charset="2"/>
              </a:rPr>
              <a:t>beamwidth</a:t>
            </a:r>
            <a:endParaRPr lang="en-US" sz="1600" b="1" dirty="0"/>
          </a:p>
        </p:txBody>
      </p:sp>
      <p:sp>
        <p:nvSpPr>
          <p:cNvPr id="36" name="TextBox 35"/>
          <p:cNvSpPr txBox="1"/>
          <p:nvPr/>
        </p:nvSpPr>
        <p:spPr>
          <a:xfrm>
            <a:off x="0" y="1447800"/>
            <a:ext cx="3276600" cy="2585323"/>
          </a:xfrm>
          <a:prstGeom prst="rect">
            <a:avLst/>
          </a:prstGeom>
          <a:noFill/>
        </p:spPr>
        <p:txBody>
          <a:bodyPr wrap="square" rtlCol="0">
            <a:spAutoFit/>
          </a:bodyPr>
          <a:lstStyle/>
          <a:p>
            <a:r>
              <a:rPr lang="en-US" b="1" u="sng" dirty="0" smtClean="0"/>
              <a:t>Cross Track (Range) </a:t>
            </a:r>
          </a:p>
          <a:p>
            <a:r>
              <a:rPr lang="en-US" b="1" u="sng" dirty="0" smtClean="0"/>
              <a:t>Resolution</a:t>
            </a:r>
          </a:p>
          <a:p>
            <a:pPr algn="l"/>
            <a:r>
              <a:rPr lang="en-US" b="1" dirty="0" smtClean="0"/>
              <a:t>High range resolution</a:t>
            </a:r>
          </a:p>
          <a:p>
            <a:pPr algn="l"/>
            <a:r>
              <a:rPr lang="en-US" b="1" dirty="0" smtClean="0"/>
              <a:t>is achieved with a small </a:t>
            </a:r>
          </a:p>
          <a:p>
            <a:pPr algn="l"/>
            <a:r>
              <a:rPr lang="en-US" b="1" dirty="0" smtClean="0"/>
              <a:t>effective radar pulse width obtained by frequency modulation of the transmitted radar pulse.</a:t>
            </a:r>
          </a:p>
          <a:p>
            <a:endParaRPr lang="en-US" dirty="0"/>
          </a:p>
        </p:txBody>
      </p:sp>
      <p:sp>
        <p:nvSpPr>
          <p:cNvPr id="37" name="TextBox 36"/>
          <p:cNvSpPr txBox="1"/>
          <p:nvPr/>
        </p:nvSpPr>
        <p:spPr>
          <a:xfrm>
            <a:off x="304800" y="5029200"/>
            <a:ext cx="8627059" cy="2031325"/>
          </a:xfrm>
          <a:prstGeom prst="rect">
            <a:avLst/>
          </a:prstGeom>
          <a:noFill/>
        </p:spPr>
        <p:txBody>
          <a:bodyPr wrap="square" rtlCol="0">
            <a:spAutoFit/>
          </a:bodyPr>
          <a:lstStyle/>
          <a:p>
            <a:r>
              <a:rPr lang="en-US" b="1" u="sng" dirty="0" smtClean="0"/>
              <a:t>Along-Track (Azimuth) Resolution</a:t>
            </a:r>
          </a:p>
          <a:p>
            <a:pPr algn="l"/>
            <a:r>
              <a:rPr lang="en-US" b="1" dirty="0" smtClean="0"/>
              <a:t>High azimuth resolution is achieved by aperture synthesis.  The coherent </a:t>
            </a:r>
            <a:r>
              <a:rPr lang="en-US" b="1" dirty="0" err="1" smtClean="0"/>
              <a:t>doppler</a:t>
            </a:r>
            <a:r>
              <a:rPr lang="en-US" b="1" dirty="0" smtClean="0"/>
              <a:t> phase history of a target is preserved during the entire time the target is illuminated and then processed to focus the location of the target at its correct image pixel.  The resulting resolution is as if an antenna of about 15 km were available.</a:t>
            </a:r>
          </a:p>
          <a:p>
            <a:pPr algn="l"/>
            <a:endParaRPr lang="en-US" b="1" dirty="0"/>
          </a:p>
        </p:txBody>
      </p:sp>
      <p:sp>
        <p:nvSpPr>
          <p:cNvPr id="38" name="TextBox 37"/>
          <p:cNvSpPr txBox="1"/>
          <p:nvPr/>
        </p:nvSpPr>
        <p:spPr>
          <a:xfrm>
            <a:off x="1371600" y="1066800"/>
            <a:ext cx="6571030" cy="369332"/>
          </a:xfrm>
          <a:prstGeom prst="rect">
            <a:avLst/>
          </a:prstGeom>
          <a:noFill/>
        </p:spPr>
        <p:txBody>
          <a:bodyPr wrap="none" rtlCol="0">
            <a:spAutoFit/>
          </a:bodyPr>
          <a:lstStyle/>
          <a:p>
            <a:r>
              <a:rPr lang="en-US" dirty="0" smtClean="0">
                <a:solidFill>
                  <a:srgbClr val="0070C0"/>
                </a:solidFill>
              </a:rPr>
              <a:t>SAR is a marriage of radar and signal processing technologies.</a:t>
            </a:r>
            <a:endParaRPr lang="en-US" dirty="0">
              <a:solidFill>
                <a:srgbClr val="0070C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noChangeArrowheads="1"/>
          </p:cNvPicPr>
          <p:nvPr/>
        </p:nvPicPr>
        <p:blipFill>
          <a:blip r:embed="rId4" cstate="print"/>
          <a:srcRect/>
          <a:stretch>
            <a:fillRect/>
          </a:stretch>
        </p:blipFill>
        <p:spPr bwMode="auto">
          <a:xfrm>
            <a:off x="152400" y="1828800"/>
            <a:ext cx="3400731" cy="4343400"/>
          </a:xfrm>
          <a:prstGeom prst="rect">
            <a:avLst/>
          </a:prstGeom>
          <a:noFill/>
          <a:ln w="9525">
            <a:noFill/>
            <a:miter lim="800000"/>
            <a:headEnd/>
            <a:tailEnd/>
          </a:ln>
        </p:spPr>
      </p:pic>
      <p:sp>
        <p:nvSpPr>
          <p:cNvPr id="2051" name="Rectangle 2"/>
          <p:cNvSpPr>
            <a:spLocks noGrp="1" noChangeArrowheads="1"/>
          </p:cNvSpPr>
          <p:nvPr>
            <p:ph type="title"/>
          </p:nvPr>
        </p:nvSpPr>
        <p:spPr>
          <a:xfrm>
            <a:off x="457200" y="0"/>
            <a:ext cx="8229600" cy="1143000"/>
          </a:xfrm>
        </p:spPr>
        <p:txBody>
          <a:bodyPr/>
          <a:lstStyle/>
          <a:p>
            <a:r>
              <a:rPr lang="en-US" sz="3200" b="1" dirty="0" smtClean="0"/>
              <a:t>Ship and Oil Platform Detection</a:t>
            </a:r>
          </a:p>
        </p:txBody>
      </p:sp>
      <p:pic>
        <p:nvPicPr>
          <p:cNvPr id="2052" name="Picture 3" descr="orig_afterike010"/>
          <p:cNvPicPr>
            <a:picLocks noChangeAspect="1" noChangeArrowheads="1"/>
          </p:cNvPicPr>
          <p:nvPr/>
        </p:nvPicPr>
        <p:blipFill>
          <a:blip r:embed="rId5" cstate="print"/>
          <a:srcRect/>
          <a:stretch>
            <a:fillRect/>
          </a:stretch>
        </p:blipFill>
        <p:spPr bwMode="auto">
          <a:xfrm>
            <a:off x="0" y="4572866"/>
            <a:ext cx="9140825" cy="2211388"/>
          </a:xfrm>
          <a:prstGeom prst="rect">
            <a:avLst/>
          </a:prstGeom>
          <a:noFill/>
          <a:ln w="9525">
            <a:noFill/>
            <a:miter lim="800000"/>
            <a:headEnd/>
            <a:tailEnd/>
          </a:ln>
        </p:spPr>
      </p:pic>
      <p:graphicFrame>
        <p:nvGraphicFramePr>
          <p:cNvPr id="2050" name="Object 4"/>
          <p:cNvGraphicFramePr>
            <a:graphicFrameLocks noChangeAspect="1"/>
          </p:cNvGraphicFramePr>
          <p:nvPr/>
        </p:nvGraphicFramePr>
        <p:xfrm>
          <a:off x="3733800" y="1828800"/>
          <a:ext cx="4038600" cy="2505092"/>
        </p:xfrm>
        <a:graphic>
          <a:graphicData uri="http://schemas.openxmlformats.org/presentationml/2006/ole">
            <p:oleObj spid="_x0000_s76802" name="Image" r:id="rId6" imgW="14603175" imgH="9815873" progId="">
              <p:embed/>
            </p:oleObj>
          </a:graphicData>
        </a:graphic>
      </p:graphicFrame>
      <p:sp>
        <p:nvSpPr>
          <p:cNvPr id="2054" name="Text Box 6"/>
          <p:cNvSpPr txBox="1">
            <a:spLocks noChangeArrowheads="1"/>
          </p:cNvSpPr>
          <p:nvPr/>
        </p:nvSpPr>
        <p:spPr bwMode="auto">
          <a:xfrm>
            <a:off x="7696200" y="1981200"/>
            <a:ext cx="1293813" cy="639763"/>
          </a:xfrm>
          <a:prstGeom prst="rect">
            <a:avLst/>
          </a:prstGeom>
          <a:noFill/>
          <a:ln w="9525">
            <a:noFill/>
            <a:miter lim="800000"/>
            <a:headEnd/>
            <a:tailEnd/>
          </a:ln>
        </p:spPr>
        <p:txBody>
          <a:bodyPr>
            <a:spAutoFit/>
          </a:bodyPr>
          <a:lstStyle/>
          <a:p>
            <a:r>
              <a:rPr lang="en-US" sz="1200" b="1" dirty="0" err="1">
                <a:solidFill>
                  <a:schemeClr val="tx2"/>
                </a:solidFill>
                <a:latin typeface="Arial" charset="0"/>
              </a:rPr>
              <a:t>Envisat</a:t>
            </a:r>
            <a:r>
              <a:rPr lang="en-US" sz="1200" b="1" dirty="0">
                <a:solidFill>
                  <a:schemeClr val="tx2"/>
                </a:solidFill>
                <a:latin typeface="Arial" charset="0"/>
              </a:rPr>
              <a:t> Standard Mode 17-Sept-2008</a:t>
            </a:r>
          </a:p>
        </p:txBody>
      </p:sp>
      <p:sp>
        <p:nvSpPr>
          <p:cNvPr id="2055" name="Line 7"/>
          <p:cNvSpPr>
            <a:spLocks noChangeShapeType="1"/>
          </p:cNvSpPr>
          <p:nvPr/>
        </p:nvSpPr>
        <p:spPr bwMode="auto">
          <a:xfrm flipH="1" flipV="1">
            <a:off x="7238999" y="3200399"/>
            <a:ext cx="533400" cy="457200"/>
          </a:xfrm>
          <a:prstGeom prst="line">
            <a:avLst/>
          </a:prstGeom>
          <a:noFill/>
          <a:ln w="28575">
            <a:solidFill>
              <a:schemeClr val="tx1"/>
            </a:solidFill>
            <a:round/>
            <a:headEnd/>
            <a:tailEnd type="triangle" w="med" len="med"/>
          </a:ln>
        </p:spPr>
        <p:txBody>
          <a:bodyPr wrap="none" anchor="ctr"/>
          <a:lstStyle/>
          <a:p>
            <a:endParaRPr lang="en-US"/>
          </a:p>
        </p:txBody>
      </p:sp>
      <p:sp>
        <p:nvSpPr>
          <p:cNvPr id="2056" name="Line 8"/>
          <p:cNvSpPr>
            <a:spLocks noChangeShapeType="1"/>
          </p:cNvSpPr>
          <p:nvPr/>
        </p:nvSpPr>
        <p:spPr bwMode="auto">
          <a:xfrm flipH="1" flipV="1">
            <a:off x="7010399" y="3733800"/>
            <a:ext cx="511175" cy="228600"/>
          </a:xfrm>
          <a:prstGeom prst="line">
            <a:avLst/>
          </a:prstGeom>
          <a:noFill/>
          <a:ln w="28575">
            <a:solidFill>
              <a:schemeClr val="tx1"/>
            </a:solidFill>
            <a:round/>
            <a:headEnd/>
            <a:tailEnd type="triangle" w="med" len="med"/>
          </a:ln>
        </p:spPr>
        <p:txBody>
          <a:bodyPr wrap="none" anchor="ctr"/>
          <a:lstStyle/>
          <a:p>
            <a:endParaRPr lang="en-US"/>
          </a:p>
        </p:txBody>
      </p:sp>
      <p:sp>
        <p:nvSpPr>
          <p:cNvPr id="2057" name="Text Box 9"/>
          <p:cNvSpPr txBox="1">
            <a:spLocks noChangeArrowheads="1"/>
          </p:cNvSpPr>
          <p:nvPr/>
        </p:nvSpPr>
        <p:spPr bwMode="auto">
          <a:xfrm>
            <a:off x="7337425" y="3733800"/>
            <a:ext cx="1806575" cy="738664"/>
          </a:xfrm>
          <a:prstGeom prst="rect">
            <a:avLst/>
          </a:prstGeom>
          <a:noFill/>
          <a:ln w="9525">
            <a:noFill/>
            <a:miter lim="800000"/>
            <a:headEnd/>
            <a:tailEnd/>
          </a:ln>
        </p:spPr>
        <p:txBody>
          <a:bodyPr>
            <a:spAutoFit/>
          </a:bodyPr>
          <a:lstStyle/>
          <a:p>
            <a:pPr>
              <a:spcBef>
                <a:spcPct val="50000"/>
              </a:spcBef>
            </a:pPr>
            <a:r>
              <a:rPr lang="en-US" sz="1400" b="1" dirty="0">
                <a:latin typeface="Arial" charset="0"/>
              </a:rPr>
              <a:t>Ships waiting to enter </a:t>
            </a:r>
            <a:r>
              <a:rPr lang="en-US" sz="1400" b="1" dirty="0" smtClean="0">
                <a:latin typeface="Arial" charset="0"/>
              </a:rPr>
              <a:t>Galveston</a:t>
            </a:r>
            <a:r>
              <a:rPr lang="en-US" sz="1400" b="1" dirty="0" smtClean="0"/>
              <a:t> after Hurricane Ike</a:t>
            </a:r>
            <a:endParaRPr lang="en-US" sz="1400" b="1" dirty="0" smtClean="0">
              <a:latin typeface="Arial" charset="0"/>
            </a:endParaRPr>
          </a:p>
        </p:txBody>
      </p:sp>
      <p:sp>
        <p:nvSpPr>
          <p:cNvPr id="12" name="TextBox 11"/>
          <p:cNvSpPr txBox="1"/>
          <p:nvPr/>
        </p:nvSpPr>
        <p:spPr>
          <a:xfrm>
            <a:off x="2057400" y="1828800"/>
            <a:ext cx="1535997" cy="307777"/>
          </a:xfrm>
          <a:prstGeom prst="rect">
            <a:avLst/>
          </a:prstGeom>
          <a:noFill/>
        </p:spPr>
        <p:txBody>
          <a:bodyPr wrap="none" rtlCol="0">
            <a:spAutoFit/>
          </a:bodyPr>
          <a:lstStyle/>
          <a:p>
            <a:r>
              <a:rPr lang="en-US" sz="1400" b="1" dirty="0" smtClean="0">
                <a:solidFill>
                  <a:schemeClr val="bg1"/>
                </a:solidFill>
              </a:rPr>
              <a:t>Ship Detections</a:t>
            </a:r>
            <a:endParaRPr lang="en-US" sz="1400" b="1" dirty="0">
              <a:solidFill>
                <a:schemeClr val="bg1"/>
              </a:solidFill>
            </a:endParaRPr>
          </a:p>
        </p:txBody>
      </p:sp>
      <p:sp>
        <p:nvSpPr>
          <p:cNvPr id="13" name="TextBox 12"/>
          <p:cNvSpPr txBox="1"/>
          <p:nvPr/>
        </p:nvSpPr>
        <p:spPr>
          <a:xfrm>
            <a:off x="96982" y="1066800"/>
            <a:ext cx="9738563" cy="646331"/>
          </a:xfrm>
          <a:prstGeom prst="rect">
            <a:avLst/>
          </a:prstGeom>
          <a:noFill/>
        </p:spPr>
        <p:txBody>
          <a:bodyPr wrap="none" rtlCol="0">
            <a:spAutoFit/>
          </a:bodyPr>
          <a:lstStyle/>
          <a:p>
            <a:pPr algn="l"/>
            <a:r>
              <a:rPr lang="en-US" b="1" dirty="0" smtClean="0"/>
              <a:t>Parameter:               Hard Targets – ships and oil platforms</a:t>
            </a:r>
          </a:p>
          <a:p>
            <a:pPr algn="l"/>
            <a:r>
              <a:rPr lang="en-US" b="1" dirty="0" smtClean="0"/>
              <a:t>Decision Support:  Marine monitoring, oil platform changes, oil spill detection	     </a:t>
            </a:r>
          </a:p>
        </p:txBody>
      </p:sp>
      <p:sp>
        <p:nvSpPr>
          <p:cNvPr id="14" name="TextBox 13"/>
          <p:cNvSpPr txBox="1"/>
          <p:nvPr/>
        </p:nvSpPr>
        <p:spPr>
          <a:xfrm>
            <a:off x="0" y="4572000"/>
            <a:ext cx="5509650" cy="276999"/>
          </a:xfrm>
          <a:prstGeom prst="rect">
            <a:avLst/>
          </a:prstGeom>
          <a:noFill/>
        </p:spPr>
        <p:txBody>
          <a:bodyPr wrap="none" rtlCol="0">
            <a:spAutoFit/>
          </a:bodyPr>
          <a:lstStyle/>
          <a:p>
            <a:r>
              <a:rPr lang="en-US" sz="1200" b="1" dirty="0" smtClean="0"/>
              <a:t>(Ship Detections – General Dynamics- AIS and Global Ocean Associates)</a:t>
            </a:r>
            <a:endParaRPr lang="en-US" sz="1200"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787" name="Picture 3" descr="Ike_WindsMap"/>
          <p:cNvPicPr>
            <a:picLocks noGrp="1" noChangeAspect="1" noChangeArrowheads="1"/>
          </p:cNvPicPr>
          <p:nvPr>
            <p:ph idx="1"/>
          </p:nvPr>
        </p:nvPicPr>
        <p:blipFill>
          <a:blip r:embed="rId2" cstate="print"/>
          <a:srcRect l="8800" t="6358" r="8000" b="6866"/>
          <a:stretch>
            <a:fillRect/>
          </a:stretch>
        </p:blipFill>
        <p:spPr>
          <a:xfrm>
            <a:off x="0" y="1905000"/>
            <a:ext cx="9144000" cy="4405313"/>
          </a:xfrm>
          <a:noFill/>
          <a:ln/>
        </p:spPr>
      </p:pic>
      <p:grpSp>
        <p:nvGrpSpPr>
          <p:cNvPr id="2" name="Group 4"/>
          <p:cNvGrpSpPr>
            <a:grpSpLocks/>
          </p:cNvGrpSpPr>
          <p:nvPr/>
        </p:nvGrpSpPr>
        <p:grpSpPr bwMode="auto">
          <a:xfrm>
            <a:off x="6629400" y="4572000"/>
            <a:ext cx="1449388" cy="712788"/>
            <a:chOff x="1060" y="2912"/>
            <a:chExt cx="913" cy="449"/>
          </a:xfrm>
        </p:grpSpPr>
        <p:grpSp>
          <p:nvGrpSpPr>
            <p:cNvPr id="3" name="Group 5"/>
            <p:cNvGrpSpPr>
              <a:grpSpLocks/>
            </p:cNvGrpSpPr>
            <p:nvPr/>
          </p:nvGrpSpPr>
          <p:grpSpPr bwMode="auto">
            <a:xfrm>
              <a:off x="1121" y="3040"/>
              <a:ext cx="852" cy="321"/>
              <a:chOff x="1144" y="3040"/>
              <a:chExt cx="852" cy="321"/>
            </a:xfrm>
          </p:grpSpPr>
          <p:grpSp>
            <p:nvGrpSpPr>
              <p:cNvPr id="4" name="Group 6"/>
              <p:cNvGrpSpPr>
                <a:grpSpLocks/>
              </p:cNvGrpSpPr>
              <p:nvPr/>
            </p:nvGrpSpPr>
            <p:grpSpPr bwMode="auto">
              <a:xfrm>
                <a:off x="1189" y="3040"/>
                <a:ext cx="807" cy="321"/>
                <a:chOff x="1189" y="3040"/>
                <a:chExt cx="807" cy="321"/>
              </a:xfrm>
            </p:grpSpPr>
            <p:sp>
              <p:nvSpPr>
                <p:cNvPr id="630791" name="Text Box 7"/>
                <p:cNvSpPr txBox="1">
                  <a:spLocks noChangeArrowheads="1"/>
                </p:cNvSpPr>
                <p:nvPr/>
              </p:nvSpPr>
              <p:spPr bwMode="auto">
                <a:xfrm>
                  <a:off x="1189" y="3040"/>
                  <a:ext cx="807" cy="173"/>
                </a:xfrm>
                <a:prstGeom prst="rect">
                  <a:avLst/>
                </a:prstGeom>
                <a:noFill/>
                <a:ln w="9525">
                  <a:noFill/>
                  <a:miter lim="800000"/>
                  <a:headEnd/>
                  <a:tailEnd/>
                </a:ln>
                <a:effectLst/>
              </p:spPr>
              <p:txBody>
                <a:bodyPr>
                  <a:spAutoFit/>
                </a:bodyPr>
                <a:lstStyle/>
                <a:p>
                  <a:pPr>
                    <a:spcBef>
                      <a:spcPct val="50000"/>
                    </a:spcBef>
                  </a:pPr>
                  <a:r>
                    <a:rPr lang="en-US" sz="1200" b="1"/>
                    <a:t>Destroyed (60)</a:t>
                  </a:r>
                </a:p>
              </p:txBody>
            </p:sp>
            <p:sp>
              <p:nvSpPr>
                <p:cNvPr id="630792" name="Text Box 8"/>
                <p:cNvSpPr txBox="1">
                  <a:spLocks noChangeArrowheads="1"/>
                </p:cNvSpPr>
                <p:nvPr/>
              </p:nvSpPr>
              <p:spPr bwMode="auto">
                <a:xfrm>
                  <a:off x="1189" y="3188"/>
                  <a:ext cx="804" cy="173"/>
                </a:xfrm>
                <a:prstGeom prst="rect">
                  <a:avLst/>
                </a:prstGeom>
                <a:noFill/>
                <a:ln w="9525">
                  <a:noFill/>
                  <a:miter lim="800000"/>
                  <a:headEnd/>
                  <a:tailEnd/>
                </a:ln>
                <a:effectLst/>
              </p:spPr>
              <p:txBody>
                <a:bodyPr>
                  <a:spAutoFit/>
                </a:bodyPr>
                <a:lstStyle/>
                <a:p>
                  <a:pPr>
                    <a:spcBef>
                      <a:spcPct val="50000"/>
                    </a:spcBef>
                  </a:pPr>
                  <a:r>
                    <a:rPr lang="en-US" sz="1200" b="1"/>
                    <a:t>Damaged (31)</a:t>
                  </a:r>
                </a:p>
              </p:txBody>
            </p:sp>
          </p:grpSp>
          <p:grpSp>
            <p:nvGrpSpPr>
              <p:cNvPr id="5" name="Group 9"/>
              <p:cNvGrpSpPr>
                <a:grpSpLocks/>
              </p:cNvGrpSpPr>
              <p:nvPr/>
            </p:nvGrpSpPr>
            <p:grpSpPr bwMode="auto">
              <a:xfrm>
                <a:off x="1144" y="3099"/>
                <a:ext cx="58" cy="203"/>
                <a:chOff x="832" y="1039"/>
                <a:chExt cx="58" cy="203"/>
              </a:xfrm>
            </p:grpSpPr>
            <p:sp>
              <p:nvSpPr>
                <p:cNvPr id="630794" name="Oval 10"/>
                <p:cNvSpPr>
                  <a:spLocks noChangeArrowheads="1"/>
                </p:cNvSpPr>
                <p:nvPr/>
              </p:nvSpPr>
              <p:spPr bwMode="auto">
                <a:xfrm>
                  <a:off x="832" y="1039"/>
                  <a:ext cx="54" cy="54"/>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630795" name="Oval 11"/>
                <p:cNvSpPr>
                  <a:spLocks noChangeArrowheads="1"/>
                </p:cNvSpPr>
                <p:nvPr/>
              </p:nvSpPr>
              <p:spPr bwMode="auto">
                <a:xfrm>
                  <a:off x="836" y="1188"/>
                  <a:ext cx="54" cy="54"/>
                </a:xfrm>
                <a:prstGeom prst="ellipse">
                  <a:avLst/>
                </a:prstGeom>
                <a:noFill/>
                <a:ln w="15875">
                  <a:solidFill>
                    <a:srgbClr val="FF0000"/>
                  </a:solidFill>
                  <a:round/>
                  <a:headEnd/>
                  <a:tailEnd/>
                </a:ln>
                <a:effectLst/>
              </p:spPr>
              <p:txBody>
                <a:bodyPr wrap="none" anchor="ctr"/>
                <a:lstStyle/>
                <a:p>
                  <a:endParaRPr lang="en-US"/>
                </a:p>
              </p:txBody>
            </p:sp>
          </p:grpSp>
        </p:grpSp>
        <p:sp>
          <p:nvSpPr>
            <p:cNvPr id="630796" name="Text Box 12"/>
            <p:cNvSpPr txBox="1">
              <a:spLocks noChangeArrowheads="1"/>
            </p:cNvSpPr>
            <p:nvPr/>
          </p:nvSpPr>
          <p:spPr bwMode="auto">
            <a:xfrm>
              <a:off x="1060" y="2912"/>
              <a:ext cx="890" cy="173"/>
            </a:xfrm>
            <a:prstGeom prst="rect">
              <a:avLst/>
            </a:prstGeom>
            <a:noFill/>
            <a:ln w="9525">
              <a:noFill/>
              <a:miter lim="800000"/>
              <a:headEnd/>
              <a:tailEnd/>
            </a:ln>
            <a:effectLst/>
          </p:spPr>
          <p:txBody>
            <a:bodyPr>
              <a:spAutoFit/>
            </a:bodyPr>
            <a:lstStyle/>
            <a:p>
              <a:pPr algn="ctr">
                <a:spcBef>
                  <a:spcPct val="50000"/>
                </a:spcBef>
              </a:pPr>
              <a:r>
                <a:rPr lang="en-US" sz="1200" b="1" dirty="0"/>
                <a:t>MMS Assessed</a:t>
              </a:r>
            </a:p>
          </p:txBody>
        </p:sp>
      </p:grpSp>
      <p:sp>
        <p:nvSpPr>
          <p:cNvPr id="630797" name="Text Box 13"/>
          <p:cNvSpPr txBox="1">
            <a:spLocks noChangeArrowheads="1"/>
          </p:cNvSpPr>
          <p:nvPr/>
        </p:nvSpPr>
        <p:spPr bwMode="auto">
          <a:xfrm>
            <a:off x="990600" y="304800"/>
            <a:ext cx="7122463" cy="369332"/>
          </a:xfrm>
          <a:prstGeom prst="rect">
            <a:avLst/>
          </a:prstGeom>
          <a:noFill/>
          <a:ln w="9525">
            <a:noFill/>
            <a:miter lim="800000"/>
            <a:headEnd/>
            <a:tailEnd/>
          </a:ln>
          <a:effectLst/>
        </p:spPr>
        <p:txBody>
          <a:bodyPr wrap="none">
            <a:spAutoFit/>
          </a:bodyPr>
          <a:lstStyle/>
          <a:p>
            <a:pPr algn="ctr"/>
            <a:r>
              <a:rPr lang="en-US" b="1" dirty="0" smtClean="0"/>
              <a:t>SAR Research - </a:t>
            </a:r>
            <a:r>
              <a:rPr lang="en-US" b="1" dirty="0"/>
              <a:t>Oil Platform Change </a:t>
            </a:r>
            <a:r>
              <a:rPr lang="en-US" b="1" dirty="0" smtClean="0"/>
              <a:t>Detection after Hurricanes</a:t>
            </a:r>
            <a:endParaRPr lang="en-US" b="1" dirty="0"/>
          </a:p>
        </p:txBody>
      </p:sp>
      <p:sp>
        <p:nvSpPr>
          <p:cNvPr id="14" name="TextBox 13"/>
          <p:cNvSpPr txBox="1"/>
          <p:nvPr/>
        </p:nvSpPr>
        <p:spPr>
          <a:xfrm>
            <a:off x="1905000" y="1524000"/>
            <a:ext cx="5519461" cy="369332"/>
          </a:xfrm>
          <a:prstGeom prst="rect">
            <a:avLst/>
          </a:prstGeom>
          <a:noFill/>
        </p:spPr>
        <p:txBody>
          <a:bodyPr wrap="none" rtlCol="0">
            <a:spAutoFit/>
          </a:bodyPr>
          <a:lstStyle/>
          <a:p>
            <a:r>
              <a:rPr lang="en-US" b="1" dirty="0" smtClean="0">
                <a:solidFill>
                  <a:srgbClr val="000099"/>
                </a:solidFill>
              </a:rPr>
              <a:t>Hurricane Ike - Post-Landfall Oil Platform Survey</a:t>
            </a:r>
            <a:endParaRPr lang="en-US" b="1" dirty="0">
              <a:solidFill>
                <a:srgbClr val="000099"/>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2" descr="550_Temp"/>
          <p:cNvPicPr>
            <a:picLocks noChangeAspect="1" noChangeArrowheads="1"/>
          </p:cNvPicPr>
          <p:nvPr/>
        </p:nvPicPr>
        <p:blipFill>
          <a:blip r:embed="rId3" cstate="print"/>
          <a:srcRect/>
          <a:stretch>
            <a:fillRect/>
          </a:stretch>
        </p:blipFill>
        <p:spPr bwMode="auto">
          <a:xfrm>
            <a:off x="533400" y="1143000"/>
            <a:ext cx="8153400" cy="5497513"/>
          </a:xfrm>
          <a:prstGeom prst="rect">
            <a:avLst/>
          </a:prstGeom>
          <a:noFill/>
        </p:spPr>
      </p:pic>
      <p:sp>
        <p:nvSpPr>
          <p:cNvPr id="632836" name="Text Box 4"/>
          <p:cNvSpPr txBox="1">
            <a:spLocks noChangeArrowheads="1"/>
          </p:cNvSpPr>
          <p:nvPr/>
        </p:nvSpPr>
        <p:spPr bwMode="auto">
          <a:xfrm>
            <a:off x="292100" y="2357438"/>
            <a:ext cx="2292350" cy="336550"/>
          </a:xfrm>
          <a:prstGeom prst="rect">
            <a:avLst/>
          </a:prstGeom>
          <a:noFill/>
          <a:ln w="9525">
            <a:noFill/>
            <a:miter lim="800000"/>
            <a:headEnd/>
            <a:tailEnd/>
          </a:ln>
          <a:effectLst/>
        </p:spPr>
        <p:txBody>
          <a:bodyPr>
            <a:spAutoFit/>
          </a:bodyPr>
          <a:lstStyle/>
          <a:p>
            <a:pPr algn="ctr"/>
            <a:r>
              <a:rPr lang="en-US" sz="1600" b="1">
                <a:solidFill>
                  <a:srgbClr val="CC0000"/>
                </a:solidFill>
              </a:rPr>
              <a:t>Red - Destroyed</a:t>
            </a:r>
            <a:endParaRPr lang="en-US" sz="1600" b="1">
              <a:solidFill>
                <a:srgbClr val="FFFF00"/>
              </a:solidFill>
            </a:endParaRPr>
          </a:p>
        </p:txBody>
      </p:sp>
      <p:sp>
        <p:nvSpPr>
          <p:cNvPr id="632837" name="Text Box 5"/>
          <p:cNvSpPr txBox="1">
            <a:spLocks noChangeArrowheads="1"/>
          </p:cNvSpPr>
          <p:nvPr/>
        </p:nvSpPr>
        <p:spPr bwMode="auto">
          <a:xfrm>
            <a:off x="685800" y="4724400"/>
            <a:ext cx="2746375" cy="1581150"/>
          </a:xfrm>
          <a:prstGeom prst="rect">
            <a:avLst/>
          </a:prstGeom>
          <a:noFill/>
          <a:ln w="9525">
            <a:noFill/>
            <a:miter lim="800000"/>
            <a:headEnd/>
            <a:tailEnd/>
          </a:ln>
          <a:effectLst/>
        </p:spPr>
        <p:txBody>
          <a:bodyPr>
            <a:spAutoFit/>
          </a:bodyPr>
          <a:lstStyle/>
          <a:p>
            <a:pPr>
              <a:spcBef>
                <a:spcPct val="50000"/>
              </a:spcBef>
              <a:buFontTx/>
              <a:buChar char="•"/>
            </a:pPr>
            <a:r>
              <a:rPr lang="en-US" sz="1400" b="1">
                <a:solidFill>
                  <a:schemeClr val="bg1"/>
                </a:solidFill>
              </a:rPr>
              <a:t> </a:t>
            </a:r>
            <a:r>
              <a:rPr lang="en-US" sz="1400" b="1"/>
              <a:t>136 MMS platform positions covered by this image</a:t>
            </a:r>
          </a:p>
          <a:p>
            <a:pPr>
              <a:spcBef>
                <a:spcPct val="50000"/>
              </a:spcBef>
              <a:buFontTx/>
              <a:buChar char="•"/>
            </a:pPr>
            <a:r>
              <a:rPr lang="en-US" sz="1400" b="1"/>
              <a:t> 8 of 16 Destroyed platforms designated as missing (M)</a:t>
            </a:r>
          </a:p>
          <a:p>
            <a:pPr>
              <a:spcBef>
                <a:spcPct val="50000"/>
              </a:spcBef>
              <a:buFontTx/>
              <a:buChar char="•"/>
            </a:pPr>
            <a:r>
              <a:rPr lang="en-US" sz="1400" b="1"/>
              <a:t> 8 Destroyed platforms with  SAR returns</a:t>
            </a:r>
          </a:p>
        </p:txBody>
      </p:sp>
      <p:sp>
        <p:nvSpPr>
          <p:cNvPr id="632838" name="Line 6"/>
          <p:cNvSpPr>
            <a:spLocks noChangeShapeType="1"/>
          </p:cNvSpPr>
          <p:nvPr/>
        </p:nvSpPr>
        <p:spPr bwMode="auto">
          <a:xfrm flipH="1">
            <a:off x="6400800" y="1981200"/>
            <a:ext cx="752475" cy="404813"/>
          </a:xfrm>
          <a:prstGeom prst="line">
            <a:avLst/>
          </a:prstGeom>
          <a:noFill/>
          <a:ln w="28575">
            <a:solidFill>
              <a:schemeClr val="bg1"/>
            </a:solidFill>
            <a:round/>
            <a:headEnd/>
            <a:tailEnd type="triangle" w="med" len="med"/>
          </a:ln>
          <a:effectLst/>
        </p:spPr>
        <p:txBody>
          <a:bodyPr wrap="none" anchor="ctr"/>
          <a:lstStyle/>
          <a:p>
            <a:endParaRPr lang="en-US"/>
          </a:p>
        </p:txBody>
      </p:sp>
      <p:sp>
        <p:nvSpPr>
          <p:cNvPr id="632839" name="Text Box 7"/>
          <p:cNvSpPr txBox="1">
            <a:spLocks noChangeArrowheads="1"/>
          </p:cNvSpPr>
          <p:nvPr/>
        </p:nvSpPr>
        <p:spPr bwMode="auto">
          <a:xfrm>
            <a:off x="6019800" y="1447800"/>
            <a:ext cx="2243138" cy="457200"/>
          </a:xfrm>
          <a:prstGeom prst="rect">
            <a:avLst/>
          </a:prstGeom>
          <a:noFill/>
          <a:ln w="9525">
            <a:noFill/>
            <a:miter lim="800000"/>
            <a:headEnd/>
            <a:tailEnd/>
          </a:ln>
          <a:effectLst/>
        </p:spPr>
        <p:txBody>
          <a:bodyPr>
            <a:spAutoFit/>
          </a:bodyPr>
          <a:lstStyle/>
          <a:p>
            <a:pPr algn="ctr">
              <a:spcBef>
                <a:spcPct val="50000"/>
              </a:spcBef>
            </a:pPr>
            <a:r>
              <a:rPr lang="en-US" sz="1200" b="1">
                <a:solidFill>
                  <a:schemeClr val="bg1"/>
                </a:solidFill>
              </a:rPr>
              <a:t>SAR returns from “destroyed” platforms</a:t>
            </a:r>
          </a:p>
        </p:txBody>
      </p:sp>
      <p:grpSp>
        <p:nvGrpSpPr>
          <p:cNvPr id="2" name="Group 8"/>
          <p:cNvGrpSpPr>
            <a:grpSpLocks/>
          </p:cNvGrpSpPr>
          <p:nvPr/>
        </p:nvGrpSpPr>
        <p:grpSpPr bwMode="auto">
          <a:xfrm>
            <a:off x="3200400" y="3810000"/>
            <a:ext cx="1216025" cy="612775"/>
            <a:chOff x="2012" y="2638"/>
            <a:chExt cx="766" cy="386"/>
          </a:xfrm>
        </p:grpSpPr>
        <p:sp>
          <p:nvSpPr>
            <p:cNvPr id="632841" name="Line 9"/>
            <p:cNvSpPr>
              <a:spLocks noChangeShapeType="1"/>
            </p:cNvSpPr>
            <p:nvPr/>
          </p:nvSpPr>
          <p:spPr bwMode="auto">
            <a:xfrm flipV="1">
              <a:off x="2402" y="2638"/>
              <a:ext cx="228" cy="216"/>
            </a:xfrm>
            <a:prstGeom prst="line">
              <a:avLst/>
            </a:prstGeom>
            <a:noFill/>
            <a:ln w="28575">
              <a:solidFill>
                <a:schemeClr val="bg1"/>
              </a:solidFill>
              <a:round/>
              <a:headEnd/>
              <a:tailEnd type="triangle" w="med" len="med"/>
            </a:ln>
            <a:effectLst/>
          </p:spPr>
          <p:txBody>
            <a:bodyPr wrap="none" anchor="ctr"/>
            <a:lstStyle/>
            <a:p>
              <a:endParaRPr lang="en-US"/>
            </a:p>
          </p:txBody>
        </p:sp>
        <p:sp>
          <p:nvSpPr>
            <p:cNvPr id="632842" name="Text Box 10"/>
            <p:cNvSpPr txBox="1">
              <a:spLocks noChangeArrowheads="1"/>
            </p:cNvSpPr>
            <p:nvPr/>
          </p:nvSpPr>
          <p:spPr bwMode="auto">
            <a:xfrm>
              <a:off x="2012" y="2851"/>
              <a:ext cx="766" cy="173"/>
            </a:xfrm>
            <a:prstGeom prst="rect">
              <a:avLst/>
            </a:prstGeom>
            <a:noFill/>
            <a:ln w="9525">
              <a:noFill/>
              <a:miter lim="800000"/>
              <a:headEnd/>
              <a:tailEnd/>
            </a:ln>
            <a:effectLst/>
          </p:spPr>
          <p:txBody>
            <a:bodyPr>
              <a:spAutoFit/>
            </a:bodyPr>
            <a:lstStyle/>
            <a:p>
              <a:pPr algn="ctr">
                <a:spcBef>
                  <a:spcPct val="50000"/>
                </a:spcBef>
              </a:pPr>
              <a:r>
                <a:rPr lang="en-US" sz="1200" b="1">
                  <a:solidFill>
                    <a:schemeClr val="bg1"/>
                  </a:solidFill>
                </a:rPr>
                <a:t>Oil Spill</a:t>
              </a:r>
            </a:p>
          </p:txBody>
        </p:sp>
      </p:grpSp>
      <p:sp>
        <p:nvSpPr>
          <p:cNvPr id="632843" name="Line 11"/>
          <p:cNvSpPr>
            <a:spLocks noChangeShapeType="1"/>
          </p:cNvSpPr>
          <p:nvPr/>
        </p:nvSpPr>
        <p:spPr bwMode="auto">
          <a:xfrm flipH="1">
            <a:off x="7010400" y="5715000"/>
            <a:ext cx="590550" cy="241300"/>
          </a:xfrm>
          <a:prstGeom prst="line">
            <a:avLst/>
          </a:prstGeom>
          <a:noFill/>
          <a:ln w="28575">
            <a:solidFill>
              <a:schemeClr val="bg1"/>
            </a:solidFill>
            <a:round/>
            <a:headEnd/>
            <a:tailEnd type="triangle" w="med" len="med"/>
          </a:ln>
          <a:effectLst/>
        </p:spPr>
        <p:txBody>
          <a:bodyPr wrap="none" anchor="ctr"/>
          <a:lstStyle/>
          <a:p>
            <a:endParaRPr lang="en-US"/>
          </a:p>
        </p:txBody>
      </p:sp>
      <p:sp>
        <p:nvSpPr>
          <p:cNvPr id="632844" name="Text Box 12"/>
          <p:cNvSpPr txBox="1">
            <a:spLocks noChangeArrowheads="1"/>
          </p:cNvSpPr>
          <p:nvPr/>
        </p:nvSpPr>
        <p:spPr bwMode="auto">
          <a:xfrm>
            <a:off x="7086600" y="5486400"/>
            <a:ext cx="1216025" cy="274638"/>
          </a:xfrm>
          <a:prstGeom prst="rect">
            <a:avLst/>
          </a:prstGeom>
          <a:noFill/>
          <a:ln w="9525">
            <a:noFill/>
            <a:miter lim="800000"/>
            <a:headEnd/>
            <a:tailEnd/>
          </a:ln>
          <a:effectLst/>
        </p:spPr>
        <p:txBody>
          <a:bodyPr>
            <a:spAutoFit/>
          </a:bodyPr>
          <a:lstStyle/>
          <a:p>
            <a:pPr algn="ctr">
              <a:spcBef>
                <a:spcPct val="50000"/>
              </a:spcBef>
            </a:pPr>
            <a:r>
              <a:rPr lang="en-US" sz="1200" b="1">
                <a:solidFill>
                  <a:schemeClr val="bg1"/>
                </a:solidFill>
              </a:rPr>
              <a:t>Oil Spill</a:t>
            </a:r>
          </a:p>
        </p:txBody>
      </p:sp>
      <p:sp>
        <p:nvSpPr>
          <p:cNvPr id="632845" name="Line 13"/>
          <p:cNvSpPr>
            <a:spLocks noChangeShapeType="1"/>
          </p:cNvSpPr>
          <p:nvPr/>
        </p:nvSpPr>
        <p:spPr bwMode="auto">
          <a:xfrm flipV="1">
            <a:off x="3810000" y="4038600"/>
            <a:ext cx="754063" cy="107950"/>
          </a:xfrm>
          <a:prstGeom prst="line">
            <a:avLst/>
          </a:prstGeom>
          <a:noFill/>
          <a:ln w="28575">
            <a:solidFill>
              <a:schemeClr val="bg1"/>
            </a:solidFill>
            <a:round/>
            <a:headEnd/>
            <a:tailEnd type="triangle" w="med" len="med"/>
          </a:ln>
          <a:effectLst/>
        </p:spPr>
        <p:txBody>
          <a:bodyPr wrap="none" anchor="ctr"/>
          <a:lstStyle/>
          <a:p>
            <a:endParaRPr lang="en-US"/>
          </a:p>
        </p:txBody>
      </p:sp>
      <p:sp>
        <p:nvSpPr>
          <p:cNvPr id="632846" name="Line 14"/>
          <p:cNvSpPr>
            <a:spLocks noChangeShapeType="1"/>
          </p:cNvSpPr>
          <p:nvPr/>
        </p:nvSpPr>
        <p:spPr bwMode="auto">
          <a:xfrm>
            <a:off x="7010400" y="1905000"/>
            <a:ext cx="765175" cy="715963"/>
          </a:xfrm>
          <a:prstGeom prst="line">
            <a:avLst/>
          </a:prstGeom>
          <a:noFill/>
          <a:ln w="28575">
            <a:solidFill>
              <a:schemeClr val="bg1"/>
            </a:solidFill>
            <a:round/>
            <a:headEnd/>
            <a:tailEnd type="triangle" w="med" len="med"/>
          </a:ln>
          <a:effectLst/>
        </p:spPr>
        <p:txBody>
          <a:bodyPr wrap="none" anchor="ctr"/>
          <a:lstStyle/>
          <a:p>
            <a:endParaRPr lang="en-US"/>
          </a:p>
        </p:txBody>
      </p:sp>
      <p:sp>
        <p:nvSpPr>
          <p:cNvPr id="632847" name="Line 15"/>
          <p:cNvSpPr>
            <a:spLocks noChangeShapeType="1"/>
          </p:cNvSpPr>
          <p:nvPr/>
        </p:nvSpPr>
        <p:spPr bwMode="auto">
          <a:xfrm flipV="1">
            <a:off x="1828800" y="3505200"/>
            <a:ext cx="623888" cy="569913"/>
          </a:xfrm>
          <a:prstGeom prst="line">
            <a:avLst/>
          </a:prstGeom>
          <a:noFill/>
          <a:ln w="28575">
            <a:solidFill>
              <a:schemeClr val="tx1"/>
            </a:solidFill>
            <a:round/>
            <a:headEnd/>
            <a:tailEnd type="triangle" w="med" len="med"/>
          </a:ln>
          <a:effectLst/>
        </p:spPr>
        <p:txBody>
          <a:bodyPr wrap="none" anchor="ctr"/>
          <a:lstStyle/>
          <a:p>
            <a:endParaRPr lang="en-US"/>
          </a:p>
        </p:txBody>
      </p:sp>
      <p:sp>
        <p:nvSpPr>
          <p:cNvPr id="632848" name="Text Box 16"/>
          <p:cNvSpPr txBox="1">
            <a:spLocks noChangeArrowheads="1"/>
          </p:cNvSpPr>
          <p:nvPr/>
        </p:nvSpPr>
        <p:spPr bwMode="auto">
          <a:xfrm>
            <a:off x="762000" y="4191000"/>
            <a:ext cx="1804988" cy="457200"/>
          </a:xfrm>
          <a:prstGeom prst="rect">
            <a:avLst/>
          </a:prstGeom>
          <a:noFill/>
          <a:ln w="9525">
            <a:noFill/>
            <a:miter lim="800000"/>
            <a:headEnd/>
            <a:tailEnd/>
          </a:ln>
          <a:effectLst/>
        </p:spPr>
        <p:txBody>
          <a:bodyPr>
            <a:spAutoFit/>
          </a:bodyPr>
          <a:lstStyle/>
          <a:p>
            <a:pPr algn="ctr">
              <a:spcBef>
                <a:spcPct val="50000"/>
              </a:spcBef>
            </a:pPr>
            <a:r>
              <a:rPr lang="en-US" sz="1200" b="1"/>
              <a:t>MMS positions with no SAR returns</a:t>
            </a:r>
          </a:p>
        </p:txBody>
      </p:sp>
      <p:sp>
        <p:nvSpPr>
          <p:cNvPr id="632850" name="Text Box 18"/>
          <p:cNvSpPr txBox="1">
            <a:spLocks noChangeArrowheads="1"/>
          </p:cNvSpPr>
          <p:nvPr/>
        </p:nvSpPr>
        <p:spPr bwMode="auto">
          <a:xfrm>
            <a:off x="994320" y="0"/>
            <a:ext cx="7135223" cy="861774"/>
          </a:xfrm>
          <a:prstGeom prst="rect">
            <a:avLst/>
          </a:prstGeom>
          <a:noFill/>
          <a:ln w="9525">
            <a:noFill/>
            <a:miter lim="800000"/>
            <a:headEnd/>
            <a:tailEnd/>
          </a:ln>
          <a:effectLst/>
        </p:spPr>
        <p:txBody>
          <a:bodyPr wrap="none">
            <a:spAutoFit/>
          </a:bodyPr>
          <a:lstStyle/>
          <a:p>
            <a:r>
              <a:rPr lang="en-US" sz="3200" b="1" dirty="0" smtClean="0"/>
              <a:t>Oil Platform Change Detection</a:t>
            </a:r>
            <a:r>
              <a:rPr lang="en-US" b="1" dirty="0" smtClean="0"/>
              <a:t> </a:t>
            </a:r>
          </a:p>
          <a:p>
            <a:r>
              <a:rPr lang="en-US" b="1" dirty="0" smtClean="0"/>
              <a:t>L-Band ALOS PALSAR </a:t>
            </a:r>
            <a:r>
              <a:rPr lang="en-US" b="1" dirty="0"/>
              <a:t>Results </a:t>
            </a:r>
            <a:r>
              <a:rPr lang="en-US" b="1" dirty="0" smtClean="0"/>
              <a:t>after Hurricane Ike– 9/18/2008</a:t>
            </a:r>
            <a:endParaRPr lang="en-US" b="1" dirty="0"/>
          </a:p>
        </p:txBody>
      </p:sp>
      <p:sp>
        <p:nvSpPr>
          <p:cNvPr id="18" name="TextBox 17"/>
          <p:cNvSpPr txBox="1"/>
          <p:nvPr/>
        </p:nvSpPr>
        <p:spPr>
          <a:xfrm>
            <a:off x="6729413" y="6597848"/>
            <a:ext cx="1343638" cy="307777"/>
          </a:xfrm>
          <a:prstGeom prst="rect">
            <a:avLst/>
          </a:prstGeom>
          <a:noFill/>
        </p:spPr>
        <p:txBody>
          <a:bodyPr wrap="none" rtlCol="0">
            <a:spAutoFit/>
          </a:bodyPr>
          <a:lstStyle/>
          <a:p>
            <a:r>
              <a:rPr lang="en-US" sz="1400" b="1" dirty="0" smtClean="0"/>
              <a:t>© JAXA, 2008</a:t>
            </a:r>
            <a:endParaRPr lang="en-US" sz="1400" b="1" dirty="0"/>
          </a:p>
        </p:txBody>
      </p:sp>
      <p:sp>
        <p:nvSpPr>
          <p:cNvPr id="19" name="TextBox 18"/>
          <p:cNvSpPr txBox="1"/>
          <p:nvPr/>
        </p:nvSpPr>
        <p:spPr>
          <a:xfrm>
            <a:off x="2971800" y="6324600"/>
            <a:ext cx="2916248" cy="369332"/>
          </a:xfrm>
          <a:prstGeom prst="rect">
            <a:avLst/>
          </a:prstGeom>
          <a:noFill/>
        </p:spPr>
        <p:txBody>
          <a:bodyPr wrap="none" rtlCol="0">
            <a:spAutoFit/>
          </a:bodyPr>
          <a:lstStyle/>
          <a:p>
            <a:r>
              <a:rPr lang="en-US" dirty="0" smtClean="0"/>
              <a:t>(Global Ocean Associates)</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Text Box 2"/>
          <p:cNvSpPr txBox="1">
            <a:spLocks noChangeArrowheads="1"/>
          </p:cNvSpPr>
          <p:nvPr/>
        </p:nvSpPr>
        <p:spPr bwMode="auto">
          <a:xfrm>
            <a:off x="1066800" y="304800"/>
            <a:ext cx="6997429" cy="461665"/>
          </a:xfrm>
          <a:prstGeom prst="rect">
            <a:avLst/>
          </a:prstGeom>
          <a:noFill/>
          <a:ln w="9525">
            <a:noFill/>
            <a:miter lim="800000"/>
            <a:headEnd/>
            <a:tailEnd/>
          </a:ln>
          <a:effectLst/>
        </p:spPr>
        <p:txBody>
          <a:bodyPr wrap="none">
            <a:spAutoFit/>
          </a:bodyPr>
          <a:lstStyle/>
          <a:p>
            <a:r>
              <a:rPr lang="en-US" sz="2400" b="1" dirty="0"/>
              <a:t>Current SAR Research – </a:t>
            </a:r>
            <a:r>
              <a:rPr lang="en-US" sz="2400" b="1" dirty="0" smtClean="0"/>
              <a:t>Bathymetric Features</a:t>
            </a:r>
            <a:endParaRPr lang="en-US" sz="2400" b="1" dirty="0"/>
          </a:p>
        </p:txBody>
      </p:sp>
      <p:sp>
        <p:nvSpPr>
          <p:cNvPr id="652291" name="Text Box 3"/>
          <p:cNvSpPr txBox="1">
            <a:spLocks noChangeArrowheads="1"/>
          </p:cNvSpPr>
          <p:nvPr/>
        </p:nvSpPr>
        <p:spPr bwMode="auto">
          <a:xfrm>
            <a:off x="214745" y="1191491"/>
            <a:ext cx="8327921" cy="646331"/>
          </a:xfrm>
          <a:prstGeom prst="rect">
            <a:avLst/>
          </a:prstGeom>
          <a:noFill/>
          <a:ln w="9525">
            <a:noFill/>
            <a:miter lim="800000"/>
            <a:headEnd/>
            <a:tailEnd/>
          </a:ln>
          <a:effectLst/>
        </p:spPr>
        <p:txBody>
          <a:bodyPr wrap="none">
            <a:spAutoFit/>
          </a:bodyPr>
          <a:lstStyle/>
          <a:p>
            <a:pPr algn="l"/>
            <a:r>
              <a:rPr lang="en-US" b="1" dirty="0" smtClean="0"/>
              <a:t>Parameter:               Shallow water bathymetric features</a:t>
            </a:r>
          </a:p>
          <a:p>
            <a:pPr algn="l"/>
            <a:r>
              <a:rPr lang="en-US" b="1" dirty="0" smtClean="0"/>
              <a:t>Decision Support:   Support to mapping, change detection after storms </a:t>
            </a:r>
          </a:p>
        </p:txBody>
      </p:sp>
      <p:sp>
        <p:nvSpPr>
          <p:cNvPr id="652292" name="Text Box 4"/>
          <p:cNvSpPr txBox="1">
            <a:spLocks noChangeArrowheads="1"/>
          </p:cNvSpPr>
          <p:nvPr/>
        </p:nvSpPr>
        <p:spPr bwMode="auto">
          <a:xfrm>
            <a:off x="529151" y="6324600"/>
            <a:ext cx="8015849" cy="369332"/>
          </a:xfrm>
          <a:prstGeom prst="rect">
            <a:avLst/>
          </a:prstGeom>
          <a:noFill/>
          <a:ln w="9525">
            <a:noFill/>
            <a:miter lim="800000"/>
            <a:headEnd/>
            <a:tailEnd/>
          </a:ln>
          <a:effectLst/>
        </p:spPr>
        <p:txBody>
          <a:bodyPr wrap="none">
            <a:spAutoFit/>
          </a:bodyPr>
          <a:lstStyle/>
          <a:p>
            <a:r>
              <a:rPr lang="en-US" b="1" dirty="0"/>
              <a:t>Bathymetric Features – Coastal Shallow Water, Gulf Stream Deep Water</a:t>
            </a:r>
          </a:p>
        </p:txBody>
      </p:sp>
      <p:sp>
        <p:nvSpPr>
          <p:cNvPr id="652293" name="Text Box 5"/>
          <p:cNvSpPr txBox="1">
            <a:spLocks noChangeArrowheads="1"/>
          </p:cNvSpPr>
          <p:nvPr/>
        </p:nvSpPr>
        <p:spPr bwMode="auto">
          <a:xfrm>
            <a:off x="2527300" y="6094413"/>
            <a:ext cx="184150" cy="366712"/>
          </a:xfrm>
          <a:prstGeom prst="rect">
            <a:avLst/>
          </a:prstGeom>
          <a:noFill/>
          <a:ln w="9525">
            <a:noFill/>
            <a:miter lim="800000"/>
            <a:headEnd/>
            <a:tailEnd/>
          </a:ln>
          <a:effectLst/>
        </p:spPr>
        <p:txBody>
          <a:bodyPr wrap="none">
            <a:spAutoFit/>
          </a:bodyPr>
          <a:lstStyle/>
          <a:p>
            <a:pPr algn="ctr"/>
            <a:endParaRPr lang="en-US">
              <a:solidFill>
                <a:srgbClr val="000099"/>
              </a:solidFill>
            </a:endParaRPr>
          </a:p>
        </p:txBody>
      </p:sp>
      <p:pic>
        <p:nvPicPr>
          <p:cNvPr id="652296" name="Picture 8" descr="Figure2_SAR_Cover_2_Panelcopy_add_gs_highRes"/>
          <p:cNvPicPr>
            <a:picLocks noChangeAspect="1" noChangeArrowheads="1"/>
          </p:cNvPicPr>
          <p:nvPr/>
        </p:nvPicPr>
        <p:blipFill>
          <a:blip r:embed="rId2" cstate="print"/>
          <a:srcRect/>
          <a:stretch>
            <a:fillRect/>
          </a:stretch>
        </p:blipFill>
        <p:spPr bwMode="auto">
          <a:xfrm>
            <a:off x="3438525" y="1905000"/>
            <a:ext cx="5524500" cy="2892425"/>
          </a:xfrm>
          <a:prstGeom prst="rect">
            <a:avLst/>
          </a:prstGeom>
          <a:noFill/>
          <a:ln w="9525">
            <a:noFill/>
            <a:miter lim="800000"/>
            <a:headEnd/>
            <a:tailEnd/>
          </a:ln>
        </p:spPr>
      </p:pic>
      <p:sp>
        <p:nvSpPr>
          <p:cNvPr id="652297" name="Text Box 9"/>
          <p:cNvSpPr txBox="1">
            <a:spLocks noChangeArrowheads="1"/>
          </p:cNvSpPr>
          <p:nvPr/>
        </p:nvSpPr>
        <p:spPr bwMode="auto">
          <a:xfrm>
            <a:off x="3403600" y="4783138"/>
            <a:ext cx="5429250" cy="1169551"/>
          </a:xfrm>
          <a:prstGeom prst="rect">
            <a:avLst/>
          </a:prstGeom>
          <a:noFill/>
          <a:ln w="9525">
            <a:noFill/>
            <a:miter lim="800000"/>
            <a:headEnd/>
            <a:tailEnd/>
          </a:ln>
          <a:effectLst/>
        </p:spPr>
        <p:txBody>
          <a:bodyPr>
            <a:spAutoFit/>
          </a:bodyPr>
          <a:lstStyle/>
          <a:p>
            <a:r>
              <a:rPr lang="en-US" sz="1400" b="1" dirty="0"/>
              <a:t>RADARSAT-1 </a:t>
            </a:r>
            <a:r>
              <a:rPr lang="en-US" sz="1400" b="1" dirty="0" err="1"/>
              <a:t>ScanSAR</a:t>
            </a:r>
            <a:r>
              <a:rPr lang="en-US" sz="1400" b="1" dirty="0"/>
              <a:t> image shows the surface imprints of bathymetry features.  Water depth is 450-500 m.  SAR image is from 10/15/06 23:04 UT. Red lines are Gulf Stream boundary extracted from an AVHRR/SST.  © CSA, 2006</a:t>
            </a:r>
            <a:r>
              <a:rPr lang="en-US" sz="1400" b="1" dirty="0" smtClean="0"/>
              <a:t>.</a:t>
            </a:r>
          </a:p>
          <a:p>
            <a:r>
              <a:rPr lang="en-US" sz="1400" b="1" dirty="0" smtClean="0"/>
              <a:t>(</a:t>
            </a:r>
            <a:r>
              <a:rPr lang="en-US" sz="1400" b="1" dirty="0" err="1" smtClean="0"/>
              <a:t>Xiaofeng</a:t>
            </a:r>
            <a:r>
              <a:rPr lang="en-US" sz="1400" b="1" dirty="0" smtClean="0"/>
              <a:t> Li – IMSG at NOAA/NESDIS)</a:t>
            </a:r>
            <a:endParaRPr lang="en-US" sz="1400" b="1" dirty="0"/>
          </a:p>
        </p:txBody>
      </p:sp>
      <p:pic>
        <p:nvPicPr>
          <p:cNvPr id="652298" name="Picture 10" descr="Bristol_Bay_sand_ridge_scale"/>
          <p:cNvPicPr>
            <a:picLocks noChangeAspect="1" noChangeArrowheads="1"/>
          </p:cNvPicPr>
          <p:nvPr/>
        </p:nvPicPr>
        <p:blipFill>
          <a:blip r:embed="rId3" cstate="print"/>
          <a:srcRect/>
          <a:stretch>
            <a:fillRect/>
          </a:stretch>
        </p:blipFill>
        <p:spPr bwMode="auto">
          <a:xfrm>
            <a:off x="123825" y="1924050"/>
            <a:ext cx="3144838" cy="2501900"/>
          </a:xfrm>
          <a:prstGeom prst="rect">
            <a:avLst/>
          </a:prstGeom>
          <a:noFill/>
          <a:ln w="38100">
            <a:solidFill>
              <a:schemeClr val="bg1"/>
            </a:solidFill>
            <a:miter lim="800000"/>
            <a:headEnd/>
            <a:tailEnd/>
          </a:ln>
        </p:spPr>
      </p:pic>
      <p:sp>
        <p:nvSpPr>
          <p:cNvPr id="652299" name="Text Box 11"/>
          <p:cNvSpPr txBox="1">
            <a:spLocks noChangeArrowheads="1"/>
          </p:cNvSpPr>
          <p:nvPr/>
        </p:nvSpPr>
        <p:spPr bwMode="auto">
          <a:xfrm>
            <a:off x="498475" y="4583113"/>
            <a:ext cx="2471738" cy="942975"/>
          </a:xfrm>
          <a:prstGeom prst="rect">
            <a:avLst/>
          </a:prstGeom>
          <a:noFill/>
          <a:ln w="9525">
            <a:noFill/>
            <a:miter lim="800000"/>
            <a:headEnd/>
            <a:tailEnd/>
          </a:ln>
          <a:effectLst/>
        </p:spPr>
        <p:txBody>
          <a:bodyPr wrap="none">
            <a:spAutoFit/>
          </a:bodyPr>
          <a:lstStyle/>
          <a:p>
            <a:r>
              <a:rPr lang="en-US" sz="1400" b="1"/>
              <a:t>Shallow Water Bathymetric</a:t>
            </a:r>
          </a:p>
          <a:p>
            <a:r>
              <a:rPr lang="en-US" sz="1400" b="1"/>
              <a:t>Features in Bristol Bay</a:t>
            </a:r>
          </a:p>
          <a:p>
            <a:r>
              <a:rPr lang="en-US" sz="1400" b="1"/>
              <a:t>Alaska.  RADARSAT-1</a:t>
            </a:r>
          </a:p>
          <a:p>
            <a:r>
              <a:rPr lang="en-US" sz="1400" b="1"/>
              <a:t>© CSA</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533400" y="152400"/>
            <a:ext cx="8229600" cy="1143000"/>
          </a:xfrm>
        </p:spPr>
        <p:txBody>
          <a:bodyPr/>
          <a:lstStyle/>
          <a:p>
            <a:r>
              <a:rPr lang="en-US" sz="3200" b="1" dirty="0" smtClean="0"/>
              <a:t>Ocean Feature Mapping with SAR</a:t>
            </a:r>
            <a:r>
              <a:rPr lang="en-US" sz="3600" dirty="0"/>
              <a:t/>
            </a:r>
            <a:br>
              <a:rPr lang="en-US" sz="3600" dirty="0"/>
            </a:br>
            <a:endParaRPr lang="en-US" sz="2400" dirty="0"/>
          </a:p>
        </p:txBody>
      </p:sp>
      <p:pic>
        <p:nvPicPr>
          <p:cNvPr id="3" name="Picture 5"/>
          <p:cNvPicPr>
            <a:picLocks noChangeAspect="1" noChangeArrowheads="1"/>
          </p:cNvPicPr>
          <p:nvPr/>
        </p:nvPicPr>
        <p:blipFill>
          <a:blip r:embed="rId2" cstate="print"/>
          <a:srcRect/>
          <a:stretch>
            <a:fillRect/>
          </a:stretch>
        </p:blipFill>
        <p:spPr bwMode="auto">
          <a:xfrm>
            <a:off x="228600" y="1828800"/>
            <a:ext cx="4191000" cy="4267200"/>
          </a:xfrm>
          <a:prstGeom prst="rect">
            <a:avLst/>
          </a:prstGeom>
          <a:noFill/>
          <a:ln w="9525">
            <a:noFill/>
            <a:miter lim="800000"/>
            <a:headEnd/>
            <a:tailEnd/>
          </a:ln>
          <a:effectLst/>
        </p:spPr>
      </p:pic>
      <p:pic>
        <p:nvPicPr>
          <p:cNvPr id="4" name="Picture 8" descr="20030518173124sc1"/>
          <p:cNvPicPr>
            <a:picLocks noChangeAspect="1" noChangeArrowheads="1"/>
          </p:cNvPicPr>
          <p:nvPr/>
        </p:nvPicPr>
        <p:blipFill>
          <a:blip r:embed="rId3" cstate="print"/>
          <a:srcRect/>
          <a:stretch>
            <a:fillRect/>
          </a:stretch>
        </p:blipFill>
        <p:spPr bwMode="auto">
          <a:xfrm>
            <a:off x="3973657" y="4228668"/>
            <a:ext cx="5029200" cy="2514600"/>
          </a:xfrm>
          <a:prstGeom prst="rect">
            <a:avLst/>
          </a:prstGeom>
          <a:noFill/>
        </p:spPr>
      </p:pic>
      <p:sp>
        <p:nvSpPr>
          <p:cNvPr id="5" name="TextBox 4"/>
          <p:cNvSpPr txBox="1"/>
          <p:nvPr/>
        </p:nvSpPr>
        <p:spPr>
          <a:xfrm>
            <a:off x="1600200" y="6488668"/>
            <a:ext cx="2287807" cy="369332"/>
          </a:xfrm>
          <a:prstGeom prst="rect">
            <a:avLst/>
          </a:prstGeom>
          <a:noFill/>
        </p:spPr>
        <p:txBody>
          <a:bodyPr wrap="none" rtlCol="0">
            <a:spAutoFit/>
          </a:bodyPr>
          <a:lstStyle/>
          <a:p>
            <a:r>
              <a:rPr lang="en-US" b="1" dirty="0" smtClean="0"/>
              <a:t>Eddy in Bering Sea</a:t>
            </a:r>
            <a:endParaRPr lang="en-US" b="1" dirty="0"/>
          </a:p>
        </p:txBody>
      </p:sp>
      <p:sp>
        <p:nvSpPr>
          <p:cNvPr id="6" name="TextBox 5"/>
          <p:cNvSpPr txBox="1"/>
          <p:nvPr/>
        </p:nvSpPr>
        <p:spPr>
          <a:xfrm>
            <a:off x="533400" y="6096000"/>
            <a:ext cx="2698175" cy="369332"/>
          </a:xfrm>
          <a:prstGeom prst="rect">
            <a:avLst/>
          </a:prstGeom>
          <a:noFill/>
        </p:spPr>
        <p:txBody>
          <a:bodyPr wrap="none" rtlCol="0">
            <a:spAutoFit/>
          </a:bodyPr>
          <a:lstStyle/>
          <a:p>
            <a:r>
              <a:rPr lang="en-US" b="1" dirty="0" smtClean="0"/>
              <a:t>Columbia River Plume </a:t>
            </a:r>
            <a:endParaRPr lang="en-US" b="1" dirty="0"/>
          </a:p>
        </p:txBody>
      </p:sp>
      <p:sp>
        <p:nvSpPr>
          <p:cNvPr id="7" name="TextBox 6"/>
          <p:cNvSpPr txBox="1"/>
          <p:nvPr/>
        </p:nvSpPr>
        <p:spPr>
          <a:xfrm>
            <a:off x="228600" y="1143000"/>
            <a:ext cx="8507457" cy="646331"/>
          </a:xfrm>
          <a:prstGeom prst="rect">
            <a:avLst/>
          </a:prstGeom>
          <a:noFill/>
        </p:spPr>
        <p:txBody>
          <a:bodyPr wrap="none" rtlCol="0">
            <a:spAutoFit/>
          </a:bodyPr>
          <a:lstStyle/>
          <a:p>
            <a:pPr algn="l"/>
            <a:r>
              <a:rPr lang="en-US" b="1" dirty="0" smtClean="0"/>
              <a:t>Parameter:              River plumes, eddies, fronts, upwelling, internal waves</a:t>
            </a:r>
          </a:p>
          <a:p>
            <a:pPr algn="l"/>
            <a:r>
              <a:rPr lang="en-US" b="1" dirty="0" smtClean="0"/>
              <a:t>Decision Support:  Fisheries, pollution monitoring</a:t>
            </a:r>
            <a:endParaRPr lang="en-US" dirty="0"/>
          </a:p>
        </p:txBody>
      </p:sp>
      <p:sp>
        <p:nvSpPr>
          <p:cNvPr id="8" name="TextBox 7"/>
          <p:cNvSpPr txBox="1"/>
          <p:nvPr/>
        </p:nvSpPr>
        <p:spPr>
          <a:xfrm>
            <a:off x="4648200" y="1981200"/>
            <a:ext cx="4343400" cy="1569660"/>
          </a:xfrm>
          <a:prstGeom prst="rect">
            <a:avLst/>
          </a:prstGeom>
          <a:noFill/>
        </p:spPr>
        <p:txBody>
          <a:bodyPr wrap="square" rtlCol="0">
            <a:spAutoFit/>
          </a:bodyPr>
          <a:lstStyle/>
          <a:p>
            <a:pPr algn="l"/>
            <a:r>
              <a:rPr lang="en-US" sz="2400" b="1" dirty="0" smtClean="0"/>
              <a:t>SAR Instruments image a wide variety of ocean surface phenomena, useful in marine monitoring.</a:t>
            </a:r>
            <a:endParaRPr lang="en-US" sz="2400" b="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b="1" dirty="0" smtClean="0"/>
              <a:t>Deepwater Horizon Event – </a:t>
            </a:r>
            <a:br>
              <a:rPr lang="en-US" sz="3200" b="1" dirty="0" smtClean="0"/>
            </a:br>
            <a:r>
              <a:rPr lang="en-US" sz="2000" b="1" dirty="0" smtClean="0"/>
              <a:t>Mapping of Surface Oil by NOAA Using Satellite Imagery</a:t>
            </a:r>
            <a:endParaRPr lang="en-US" sz="2000" b="1" dirty="0"/>
          </a:p>
        </p:txBody>
      </p:sp>
      <p:pic>
        <p:nvPicPr>
          <p:cNvPr id="9" name="Content Placeholder 3" descr="6a00d83451b05569e20133f12d87d0970b-900wi.jpg"/>
          <p:cNvPicPr>
            <a:picLocks noGrp="1" noChangeAspect="1"/>
          </p:cNvPicPr>
          <p:nvPr>
            <p:ph idx="1"/>
          </p:nvPr>
        </p:nvPicPr>
        <p:blipFill>
          <a:blip r:embed="rId2" cstate="print"/>
          <a:stretch>
            <a:fillRect/>
          </a:stretch>
        </p:blipFill>
        <p:spPr>
          <a:xfrm>
            <a:off x="228600" y="1219200"/>
            <a:ext cx="4495800" cy="1798320"/>
          </a:xfrm>
        </p:spPr>
      </p:pic>
      <p:pic>
        <p:nvPicPr>
          <p:cNvPr id="10" name="Content Placeholder 3" descr="6a00d83451b05569e2013484565fb2970c-900wi.jpg"/>
          <p:cNvPicPr>
            <a:picLocks noChangeAspect="1"/>
          </p:cNvPicPr>
          <p:nvPr/>
        </p:nvPicPr>
        <p:blipFill>
          <a:blip r:embed="rId3" cstate="print"/>
          <a:stretch>
            <a:fillRect/>
          </a:stretch>
        </p:blipFill>
        <p:spPr bwMode="auto">
          <a:xfrm>
            <a:off x="228600" y="3733800"/>
            <a:ext cx="6331902" cy="2895600"/>
          </a:xfrm>
          <a:prstGeom prst="rect">
            <a:avLst/>
          </a:prstGeom>
          <a:noFill/>
          <a:ln w="9525">
            <a:noFill/>
            <a:miter lim="800000"/>
            <a:headEnd/>
            <a:tailEnd/>
          </a:ln>
          <a:effectLst/>
        </p:spPr>
      </p:pic>
      <p:pic>
        <p:nvPicPr>
          <p:cNvPr id="12" name="Picture 11" descr="Gulf_oil_burn_in_mid_June_oceanleadership.org.jpg"/>
          <p:cNvPicPr>
            <a:picLocks noChangeAspect="1"/>
          </p:cNvPicPr>
          <p:nvPr/>
        </p:nvPicPr>
        <p:blipFill>
          <a:blip r:embed="rId4" cstate="print"/>
          <a:stretch>
            <a:fillRect/>
          </a:stretch>
        </p:blipFill>
        <p:spPr>
          <a:xfrm>
            <a:off x="5791200" y="1219200"/>
            <a:ext cx="3048000" cy="2980864"/>
          </a:xfrm>
          <a:prstGeom prst="rect">
            <a:avLst/>
          </a:prstGeom>
        </p:spPr>
      </p:pic>
      <p:sp>
        <p:nvSpPr>
          <p:cNvPr id="14" name="TextBox 13"/>
          <p:cNvSpPr txBox="1"/>
          <p:nvPr/>
        </p:nvSpPr>
        <p:spPr>
          <a:xfrm>
            <a:off x="228600" y="3124200"/>
            <a:ext cx="4571999" cy="523220"/>
          </a:xfrm>
          <a:prstGeom prst="rect">
            <a:avLst/>
          </a:prstGeom>
          <a:noFill/>
        </p:spPr>
        <p:txBody>
          <a:bodyPr wrap="square" rtlCol="0">
            <a:spAutoFit/>
          </a:bodyPr>
          <a:lstStyle/>
          <a:p>
            <a:r>
              <a:rPr lang="en-US" sz="1400" b="1" dirty="0" smtClean="0"/>
              <a:t>Oil washing ashore on Orange Beach, Ala., </a:t>
            </a:r>
          </a:p>
          <a:p>
            <a:r>
              <a:rPr lang="en-US" sz="1400" b="1" dirty="0" smtClean="0"/>
              <a:t>June 12, 2010.  (AP Photo/Dave Martin) </a:t>
            </a:r>
            <a:endParaRPr lang="en-US" sz="1400" b="1" dirty="0"/>
          </a:p>
        </p:txBody>
      </p:sp>
      <p:sp>
        <p:nvSpPr>
          <p:cNvPr id="15" name="TextBox 14"/>
          <p:cNvSpPr txBox="1"/>
          <p:nvPr/>
        </p:nvSpPr>
        <p:spPr>
          <a:xfrm>
            <a:off x="6722344" y="4267200"/>
            <a:ext cx="2363147" cy="584775"/>
          </a:xfrm>
          <a:prstGeom prst="rect">
            <a:avLst/>
          </a:prstGeom>
          <a:noFill/>
        </p:spPr>
        <p:txBody>
          <a:bodyPr wrap="none" rtlCol="0">
            <a:spAutoFit/>
          </a:bodyPr>
          <a:lstStyle/>
          <a:p>
            <a:r>
              <a:rPr lang="en-US" sz="1600" b="1" dirty="0" smtClean="0"/>
              <a:t>Burning oil</a:t>
            </a:r>
          </a:p>
          <a:p>
            <a:r>
              <a:rPr lang="en-US" sz="1600" b="1" dirty="0" smtClean="0"/>
              <a:t>(Oceanleadership.org)</a:t>
            </a:r>
            <a:endParaRPr lang="en-US" sz="1600" b="1" dirty="0"/>
          </a:p>
        </p:txBody>
      </p:sp>
      <p:sp>
        <p:nvSpPr>
          <p:cNvPr id="16" name="TextBox 15"/>
          <p:cNvSpPr txBox="1"/>
          <p:nvPr/>
        </p:nvSpPr>
        <p:spPr>
          <a:xfrm>
            <a:off x="6509946" y="5181600"/>
            <a:ext cx="2634054" cy="1477328"/>
          </a:xfrm>
          <a:prstGeom prst="rect">
            <a:avLst/>
          </a:prstGeom>
          <a:noFill/>
        </p:spPr>
        <p:txBody>
          <a:bodyPr wrap="none" rtlCol="0">
            <a:spAutoFit/>
          </a:bodyPr>
          <a:lstStyle/>
          <a:p>
            <a:r>
              <a:rPr lang="en-US" b="1" dirty="0" smtClean="0"/>
              <a:t>Oil impacting wetland </a:t>
            </a:r>
          </a:p>
          <a:p>
            <a:r>
              <a:rPr lang="en-US" b="1" dirty="0" smtClean="0"/>
              <a:t>in </a:t>
            </a:r>
            <a:r>
              <a:rPr lang="en-US" b="1" dirty="0" err="1" smtClean="0"/>
              <a:t>Barataria</a:t>
            </a:r>
            <a:r>
              <a:rPr lang="en-US" b="1" dirty="0" smtClean="0"/>
              <a:t> Bay, </a:t>
            </a:r>
          </a:p>
          <a:p>
            <a:r>
              <a:rPr lang="en-US" b="1" dirty="0" smtClean="0"/>
              <a:t>Louisiana 6/8/10. </a:t>
            </a:r>
          </a:p>
          <a:p>
            <a:r>
              <a:rPr lang="en-US" b="1" dirty="0" smtClean="0"/>
              <a:t>(AP Photo/</a:t>
            </a:r>
          </a:p>
          <a:p>
            <a:r>
              <a:rPr lang="en-US" b="1" dirty="0" smtClean="0"/>
              <a:t>Charlie Riedel)</a:t>
            </a:r>
            <a:endParaRPr lang="en-US" b="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200" dirty="0" smtClean="0"/>
              <a:t>Deepwater Horizon Rig – Initial Accident</a:t>
            </a:r>
            <a:endParaRPr lang="en-US" sz="3200" dirty="0"/>
          </a:p>
        </p:txBody>
      </p:sp>
      <p:sp>
        <p:nvSpPr>
          <p:cNvPr id="10" name="TextBox 9"/>
          <p:cNvSpPr txBox="1"/>
          <p:nvPr/>
        </p:nvSpPr>
        <p:spPr>
          <a:xfrm>
            <a:off x="235527" y="3546764"/>
            <a:ext cx="8839200" cy="1754326"/>
          </a:xfrm>
          <a:prstGeom prst="rect">
            <a:avLst/>
          </a:prstGeom>
          <a:noFill/>
        </p:spPr>
        <p:txBody>
          <a:bodyPr wrap="square" rtlCol="0">
            <a:spAutoFit/>
          </a:bodyPr>
          <a:lstStyle/>
          <a:p>
            <a:pPr algn="l"/>
            <a:r>
              <a:rPr lang="en-US" sz="2400" b="1" dirty="0" smtClean="0"/>
              <a:t>                                      </a:t>
            </a:r>
            <a:r>
              <a:rPr lang="en-US" sz="2000" b="1" dirty="0" smtClean="0"/>
              <a:t>Background</a:t>
            </a:r>
          </a:p>
          <a:p>
            <a:pPr algn="l"/>
            <a:r>
              <a:rPr lang="en-US" sz="1600" b="1" dirty="0" smtClean="0"/>
              <a:t>Deepwater Horizon – a semi-submersible mobile offshore drilling unit</a:t>
            </a:r>
          </a:p>
          <a:p>
            <a:pPr algn="l"/>
            <a:r>
              <a:rPr lang="en-US" sz="1600" b="1" dirty="0" smtClean="0"/>
              <a:t>Located:  66 km southeast of the Mississippi </a:t>
            </a:r>
            <a:r>
              <a:rPr lang="en-US" sz="1600" b="1" dirty="0" err="1" smtClean="0"/>
              <a:t>Birdsfoot</a:t>
            </a:r>
            <a:r>
              <a:rPr lang="en-US" sz="1600" b="1" dirty="0" smtClean="0"/>
              <a:t> Delta –  </a:t>
            </a:r>
            <a:r>
              <a:rPr lang="en-US" sz="1600" b="1" dirty="0" err="1" smtClean="0"/>
              <a:t>Macondo</a:t>
            </a:r>
            <a:r>
              <a:rPr lang="en-US" sz="1600" b="1" dirty="0" smtClean="0"/>
              <a:t> Prospect, </a:t>
            </a:r>
          </a:p>
          <a:p>
            <a:pPr algn="l"/>
            <a:r>
              <a:rPr lang="en-US" sz="1600" b="1" dirty="0" smtClean="0"/>
              <a:t>	Block 252 of the Mississippi Canyon in 1500 m of water</a:t>
            </a:r>
          </a:p>
          <a:p>
            <a:pPr algn="l"/>
            <a:r>
              <a:rPr lang="en-US" sz="1600" b="1" dirty="0" smtClean="0"/>
              <a:t>Owner:  Rig is owned by Transocean, BP is owner and principal developer of </a:t>
            </a:r>
          </a:p>
          <a:p>
            <a:pPr algn="l"/>
            <a:r>
              <a:rPr lang="en-US" sz="1600" b="1" dirty="0" smtClean="0"/>
              <a:t>	</a:t>
            </a:r>
            <a:r>
              <a:rPr lang="en-US" sz="1600" b="1" dirty="0" err="1" smtClean="0"/>
              <a:t>Macondo</a:t>
            </a:r>
            <a:r>
              <a:rPr lang="en-US" sz="1600" b="1" dirty="0" smtClean="0"/>
              <a:t> Prospect</a:t>
            </a:r>
            <a:endParaRPr lang="en-US" sz="1600" b="1" dirty="0"/>
          </a:p>
        </p:txBody>
      </p:sp>
      <p:sp>
        <p:nvSpPr>
          <p:cNvPr id="11" name="TextBox 10"/>
          <p:cNvSpPr txBox="1"/>
          <p:nvPr/>
        </p:nvSpPr>
        <p:spPr>
          <a:xfrm>
            <a:off x="208484" y="5077691"/>
            <a:ext cx="8509061" cy="1631216"/>
          </a:xfrm>
          <a:prstGeom prst="rect">
            <a:avLst/>
          </a:prstGeom>
          <a:noFill/>
        </p:spPr>
        <p:txBody>
          <a:bodyPr wrap="none" rtlCol="0">
            <a:spAutoFit/>
          </a:bodyPr>
          <a:lstStyle/>
          <a:p>
            <a:pPr algn="l"/>
            <a:r>
              <a:rPr lang="en-US" sz="2000" b="1" dirty="0" smtClean="0"/>
              <a:t>                                                 Accident</a:t>
            </a:r>
          </a:p>
          <a:p>
            <a:pPr algn="l"/>
            <a:r>
              <a:rPr lang="en-US" sz="1600" b="1" dirty="0" smtClean="0"/>
              <a:t>On April 20, 2010, methane gas from the well, erupted up and out of the drill pipe</a:t>
            </a:r>
          </a:p>
          <a:p>
            <a:pPr algn="l"/>
            <a:r>
              <a:rPr lang="en-US" sz="1600" b="1" dirty="0" smtClean="0"/>
              <a:t>and ignited, engulfing the platform.   Most of the workers were evacuated, but 17 were</a:t>
            </a:r>
          </a:p>
          <a:p>
            <a:pPr algn="l"/>
            <a:r>
              <a:rPr lang="en-US" sz="1600" b="1" dirty="0" smtClean="0"/>
              <a:t>injured and 11 were never found despite a 3-day search. Efforts to put out the fire </a:t>
            </a:r>
          </a:p>
          <a:p>
            <a:pPr algn="l"/>
            <a:r>
              <a:rPr lang="en-US" sz="1600" b="1" dirty="0" smtClean="0"/>
              <a:t>were not successful, and the rig sank the morning of April 22, 2010.  The drill pipe </a:t>
            </a:r>
          </a:p>
          <a:p>
            <a:pPr algn="l"/>
            <a:r>
              <a:rPr lang="en-US" sz="1600" b="1" dirty="0" smtClean="0"/>
              <a:t>collapsed and began leaking in three places.</a:t>
            </a:r>
            <a:endParaRPr lang="en-US" sz="1600" b="1" dirty="0"/>
          </a:p>
        </p:txBody>
      </p:sp>
      <p:pic>
        <p:nvPicPr>
          <p:cNvPr id="8" name="Picture 7" descr="deepwater-horizon-explosion.jpg"/>
          <p:cNvPicPr>
            <a:picLocks noChangeAspect="1"/>
          </p:cNvPicPr>
          <p:nvPr/>
        </p:nvPicPr>
        <p:blipFill>
          <a:blip r:embed="rId2" cstate="print"/>
          <a:stretch>
            <a:fillRect/>
          </a:stretch>
        </p:blipFill>
        <p:spPr>
          <a:xfrm>
            <a:off x="2743200" y="1156854"/>
            <a:ext cx="3127248" cy="2345436"/>
          </a:xfrm>
          <a:prstGeom prst="rect">
            <a:avLst/>
          </a:prstGeom>
        </p:spPr>
      </p:pic>
      <p:pic>
        <p:nvPicPr>
          <p:cNvPr id="4" name="Picture 3" descr="deepwater_horizon.jpg"/>
          <p:cNvPicPr>
            <a:picLocks noChangeAspect="1"/>
          </p:cNvPicPr>
          <p:nvPr/>
        </p:nvPicPr>
        <p:blipFill>
          <a:blip r:embed="rId3" cstate="print"/>
          <a:stretch>
            <a:fillRect/>
          </a:stretch>
        </p:blipFill>
        <p:spPr>
          <a:xfrm>
            <a:off x="228600" y="1143000"/>
            <a:ext cx="2410408" cy="2362200"/>
          </a:xfrm>
          <a:prstGeom prst="rect">
            <a:avLst/>
          </a:prstGeom>
        </p:spPr>
      </p:pic>
      <p:pic>
        <p:nvPicPr>
          <p:cNvPr id="9" name="Picture 8" descr="191786620-23161145.jpg"/>
          <p:cNvPicPr>
            <a:picLocks noChangeAspect="1"/>
          </p:cNvPicPr>
          <p:nvPr/>
        </p:nvPicPr>
        <p:blipFill>
          <a:blip r:embed="rId4" cstate="print"/>
          <a:stretch>
            <a:fillRect/>
          </a:stretch>
        </p:blipFill>
        <p:spPr>
          <a:xfrm>
            <a:off x="5943600" y="1156855"/>
            <a:ext cx="3075709" cy="2306782"/>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file_display.jpg"/>
          <p:cNvPicPr>
            <a:picLocks noChangeAspect="1"/>
          </p:cNvPicPr>
          <p:nvPr/>
        </p:nvPicPr>
        <p:blipFill>
          <a:blip r:embed="rId2" cstate="print">
            <a:lum bright="-36000" contrast="43000"/>
          </a:blip>
          <a:stretch>
            <a:fillRect/>
          </a:stretch>
        </p:blipFill>
        <p:spPr>
          <a:xfrm>
            <a:off x="4953000" y="1981200"/>
            <a:ext cx="4419601" cy="4636728"/>
          </a:xfrm>
          <a:prstGeom prst="rect">
            <a:avLst/>
          </a:prstGeom>
        </p:spPr>
      </p:pic>
      <p:pic>
        <p:nvPicPr>
          <p:cNvPr id="2" name="Picture 1" descr="Gulf_Mexico_Deepwater_2010042514zoomedout.jpg"/>
          <p:cNvPicPr>
            <a:picLocks noChangeAspect="1"/>
          </p:cNvPicPr>
          <p:nvPr/>
        </p:nvPicPr>
        <p:blipFill>
          <a:blip r:embed="rId3" cstate="print"/>
          <a:stretch>
            <a:fillRect/>
          </a:stretch>
        </p:blipFill>
        <p:spPr>
          <a:xfrm>
            <a:off x="0" y="1676400"/>
            <a:ext cx="6705601" cy="5181600"/>
          </a:xfrm>
          <a:prstGeom prst="rect">
            <a:avLst/>
          </a:prstGeom>
        </p:spPr>
      </p:pic>
      <p:sp>
        <p:nvSpPr>
          <p:cNvPr id="4" name="TextBox 3"/>
          <p:cNvSpPr txBox="1"/>
          <p:nvPr/>
        </p:nvSpPr>
        <p:spPr>
          <a:xfrm>
            <a:off x="838200" y="228600"/>
            <a:ext cx="7772400" cy="646331"/>
          </a:xfrm>
          <a:prstGeom prst="rect">
            <a:avLst/>
          </a:prstGeom>
          <a:noFill/>
        </p:spPr>
        <p:txBody>
          <a:bodyPr wrap="square" rtlCol="0">
            <a:spAutoFit/>
          </a:bodyPr>
          <a:lstStyle/>
          <a:p>
            <a:r>
              <a:rPr lang="en-US" b="1" dirty="0" smtClean="0"/>
              <a:t>NOAA Marine Pollution Surveillance Report and </a:t>
            </a:r>
            <a:r>
              <a:rPr lang="en-US" b="1" dirty="0" err="1" smtClean="0"/>
              <a:t>Shapefile</a:t>
            </a:r>
            <a:endParaRPr lang="en-US" b="1" dirty="0" smtClean="0"/>
          </a:p>
          <a:p>
            <a:r>
              <a:rPr lang="en-US" b="1" dirty="0" smtClean="0"/>
              <a:t>4/25/10 - </a:t>
            </a:r>
            <a:r>
              <a:rPr lang="en-US" b="1" dirty="0" err="1" smtClean="0"/>
              <a:t>TerraSAR</a:t>
            </a:r>
            <a:r>
              <a:rPr lang="en-US" b="1" dirty="0" smtClean="0"/>
              <a:t>-X SAR Image</a:t>
            </a:r>
            <a:endParaRPr lang="en-US" b="1" dirty="0"/>
          </a:p>
        </p:txBody>
      </p:sp>
      <p:sp>
        <p:nvSpPr>
          <p:cNvPr id="5" name="TextBox 4"/>
          <p:cNvSpPr txBox="1"/>
          <p:nvPr/>
        </p:nvSpPr>
        <p:spPr>
          <a:xfrm>
            <a:off x="381000" y="1143000"/>
            <a:ext cx="8430513" cy="646331"/>
          </a:xfrm>
          <a:prstGeom prst="rect">
            <a:avLst/>
          </a:prstGeom>
          <a:noFill/>
        </p:spPr>
        <p:txBody>
          <a:bodyPr wrap="none" rtlCol="0">
            <a:spAutoFit/>
          </a:bodyPr>
          <a:lstStyle/>
          <a:p>
            <a:pPr algn="l"/>
            <a:r>
              <a:rPr lang="en-US" b="1" dirty="0" smtClean="0"/>
              <a:t>NOAA/NESDIS/Satellite Analysis Branch began issuing Marine Pollution </a:t>
            </a:r>
          </a:p>
          <a:p>
            <a:pPr algn="l"/>
            <a:r>
              <a:rPr lang="en-US" b="1" dirty="0" smtClean="0"/>
              <a:t>Surveillance Reports on 4/22/10.  Below is analysis for 4/25/10.</a:t>
            </a:r>
            <a:endParaRPr lang="en-US" b="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152400"/>
            <a:ext cx="8229600" cy="1143000"/>
          </a:xfrm>
        </p:spPr>
        <p:txBody>
          <a:bodyPr/>
          <a:lstStyle/>
          <a:p>
            <a:r>
              <a:rPr lang="en-US" sz="3200" b="1" dirty="0" smtClean="0">
                <a:solidFill>
                  <a:schemeClr val="tx1"/>
                </a:solidFill>
              </a:rPr>
              <a:t>Reports Generated for Each Image</a:t>
            </a:r>
          </a:p>
        </p:txBody>
      </p:sp>
      <p:pic>
        <p:nvPicPr>
          <p:cNvPr id="4100" name="Picture 4" descr="Deepwater_Horizon_Spill_20100508_1157_RS2_pub.jpg"/>
          <p:cNvPicPr>
            <a:picLocks noChangeAspect="1"/>
          </p:cNvPicPr>
          <p:nvPr/>
        </p:nvPicPr>
        <p:blipFill>
          <a:blip r:embed="rId2" cstate="print"/>
          <a:srcRect/>
          <a:stretch>
            <a:fillRect/>
          </a:stretch>
        </p:blipFill>
        <p:spPr bwMode="auto">
          <a:xfrm>
            <a:off x="3522662" y="2209800"/>
            <a:ext cx="5621338" cy="4343400"/>
          </a:xfrm>
          <a:prstGeom prst="rect">
            <a:avLst/>
          </a:prstGeom>
          <a:noFill/>
          <a:ln w="9525">
            <a:noFill/>
            <a:miter lim="800000"/>
            <a:headEnd/>
            <a:tailEnd/>
          </a:ln>
        </p:spPr>
      </p:pic>
      <p:pic>
        <p:nvPicPr>
          <p:cNvPr id="4101" name="Picture 3" descr="Deepwater_Horizon_Spill_20100508_1157_RS2.jpg"/>
          <p:cNvPicPr>
            <a:picLocks noChangeAspect="1"/>
          </p:cNvPicPr>
          <p:nvPr/>
        </p:nvPicPr>
        <p:blipFill>
          <a:blip r:embed="rId3" cstate="print"/>
          <a:srcRect/>
          <a:stretch>
            <a:fillRect/>
          </a:stretch>
        </p:blipFill>
        <p:spPr bwMode="auto">
          <a:xfrm>
            <a:off x="0" y="2209800"/>
            <a:ext cx="5562600" cy="4298950"/>
          </a:xfrm>
          <a:prstGeom prst="rect">
            <a:avLst/>
          </a:prstGeom>
          <a:noFill/>
          <a:ln w="9525">
            <a:noFill/>
            <a:miter lim="800000"/>
            <a:headEnd/>
            <a:tailEnd/>
          </a:ln>
        </p:spPr>
      </p:pic>
      <p:sp>
        <p:nvSpPr>
          <p:cNvPr id="7" name="TextBox 6"/>
          <p:cNvSpPr txBox="1"/>
          <p:nvPr/>
        </p:nvSpPr>
        <p:spPr>
          <a:xfrm>
            <a:off x="0" y="1219200"/>
            <a:ext cx="8991600" cy="923330"/>
          </a:xfrm>
          <a:prstGeom prst="rect">
            <a:avLst/>
          </a:prstGeom>
          <a:noFill/>
        </p:spPr>
        <p:txBody>
          <a:bodyPr wrap="square" rtlCol="0">
            <a:spAutoFit/>
          </a:bodyPr>
          <a:lstStyle/>
          <a:p>
            <a:r>
              <a:rPr lang="en-US" b="1" dirty="0" smtClean="0"/>
              <a:t>During the Deepwater Horizon Event, Experimental Marine Pollution Surveillance Reports were issued within a few hours of each image received -  </a:t>
            </a:r>
          </a:p>
          <a:p>
            <a:r>
              <a:rPr lang="en-US" b="1" dirty="0" smtClean="0"/>
              <a:t>around the </a:t>
            </a:r>
            <a:r>
              <a:rPr lang="en-US" b="1" dirty="0" smtClean="0"/>
              <a:t>clock, </a:t>
            </a:r>
            <a:r>
              <a:rPr lang="en-US" b="1" dirty="0" smtClean="0"/>
              <a:t>7 days a week</a:t>
            </a:r>
            <a:endParaRPr lang="en-US" b="1" dirty="0"/>
          </a:p>
        </p:txBody>
      </p:sp>
      <p:sp>
        <p:nvSpPr>
          <p:cNvPr id="8" name="TextBox 7"/>
          <p:cNvSpPr txBox="1"/>
          <p:nvPr/>
        </p:nvSpPr>
        <p:spPr>
          <a:xfrm>
            <a:off x="104548" y="6393873"/>
            <a:ext cx="5463932" cy="369332"/>
          </a:xfrm>
          <a:prstGeom prst="rect">
            <a:avLst/>
          </a:prstGeom>
          <a:noFill/>
        </p:spPr>
        <p:txBody>
          <a:bodyPr wrap="none" rtlCol="0">
            <a:spAutoFit/>
          </a:bodyPr>
          <a:lstStyle/>
          <a:p>
            <a:r>
              <a:rPr lang="en-US" b="1" dirty="0" smtClean="0"/>
              <a:t>Report with Image  - RADARSAT-2    May 8, 2010</a:t>
            </a:r>
            <a:endParaRPr lang="en-US" b="1" dirty="0"/>
          </a:p>
        </p:txBody>
      </p:sp>
      <p:sp>
        <p:nvSpPr>
          <p:cNvPr id="9" name="TextBox 8"/>
          <p:cNvSpPr txBox="1"/>
          <p:nvPr/>
        </p:nvSpPr>
        <p:spPr>
          <a:xfrm>
            <a:off x="6005717" y="6412468"/>
            <a:ext cx="2544287" cy="369332"/>
          </a:xfrm>
          <a:prstGeom prst="rect">
            <a:avLst/>
          </a:prstGeom>
          <a:noFill/>
        </p:spPr>
        <p:txBody>
          <a:bodyPr wrap="none" rtlCol="0">
            <a:spAutoFit/>
          </a:bodyPr>
          <a:lstStyle/>
          <a:p>
            <a:r>
              <a:rPr lang="en-US" b="1" dirty="0" smtClean="0"/>
              <a:t>Report with </a:t>
            </a:r>
            <a:r>
              <a:rPr lang="en-US" b="1" dirty="0" err="1" smtClean="0"/>
              <a:t>Shapefile</a:t>
            </a:r>
            <a:endParaRPr lang="en-US" b="1"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Deepwater_Horizon_Spill_Composite_June28"/>
          <p:cNvPicPr>
            <a:picLocks noChangeAspect="1" noChangeArrowheads="1"/>
          </p:cNvPicPr>
          <p:nvPr/>
        </p:nvPicPr>
        <p:blipFill>
          <a:blip r:embed="rId2" cstate="print"/>
          <a:srcRect/>
          <a:stretch>
            <a:fillRect/>
          </a:stretch>
        </p:blipFill>
        <p:spPr bwMode="auto">
          <a:xfrm>
            <a:off x="855785" y="1342292"/>
            <a:ext cx="7162800" cy="5535314"/>
          </a:xfrm>
          <a:prstGeom prst="rect">
            <a:avLst/>
          </a:prstGeom>
          <a:noFill/>
        </p:spPr>
      </p:pic>
      <p:sp>
        <p:nvSpPr>
          <p:cNvPr id="9" name="Title 8"/>
          <p:cNvSpPr>
            <a:spLocks noGrp="1"/>
          </p:cNvSpPr>
          <p:nvPr>
            <p:ph type="title"/>
          </p:nvPr>
        </p:nvSpPr>
        <p:spPr>
          <a:xfrm>
            <a:off x="533400" y="228600"/>
            <a:ext cx="8229600" cy="1143000"/>
          </a:xfrm>
        </p:spPr>
        <p:txBody>
          <a:bodyPr/>
          <a:lstStyle/>
          <a:p>
            <a:r>
              <a:rPr lang="en-US" sz="2400" b="1" dirty="0" smtClean="0"/>
              <a:t>Daily Composite Analyses Were Also Issued</a:t>
            </a:r>
            <a:r>
              <a:rPr lang="en-US" sz="3200" b="1" dirty="0" smtClean="0"/>
              <a:t/>
            </a:r>
            <a:br>
              <a:rPr lang="en-US" sz="3200" b="1" dirty="0" smtClean="0"/>
            </a:br>
            <a:endParaRPr lang="en-US" sz="3200" b="1" dirty="0"/>
          </a:p>
        </p:txBody>
      </p:sp>
      <p:grpSp>
        <p:nvGrpSpPr>
          <p:cNvPr id="2" name="Group 8"/>
          <p:cNvGrpSpPr>
            <a:grpSpLocks/>
          </p:cNvGrpSpPr>
          <p:nvPr/>
        </p:nvGrpSpPr>
        <p:grpSpPr bwMode="auto">
          <a:xfrm>
            <a:off x="31750" y="47625"/>
            <a:ext cx="958850" cy="942975"/>
            <a:chOff x="72" y="84"/>
            <a:chExt cx="828" cy="828"/>
          </a:xfrm>
        </p:grpSpPr>
        <p:sp>
          <p:nvSpPr>
            <p:cNvPr id="1033" name="Oval 9"/>
            <p:cNvSpPr>
              <a:spLocks noChangeAspect="1" noChangeArrowheads="1"/>
            </p:cNvSpPr>
            <p:nvPr/>
          </p:nvSpPr>
          <p:spPr bwMode="auto">
            <a:xfrm>
              <a:off x="72" y="84"/>
              <a:ext cx="828" cy="828"/>
            </a:xfrm>
            <a:prstGeom prst="ellipse">
              <a:avLst/>
            </a:prstGeom>
            <a:solidFill>
              <a:srgbClr val="FFFFFF"/>
            </a:solidFill>
            <a:ln w="9525" algn="in">
              <a:noFill/>
              <a:round/>
              <a:headEnd/>
              <a:tailEnd/>
            </a:ln>
            <a:effectLst/>
          </p:spPr>
          <p:txBody>
            <a:bodyPr lIns="36576" tIns="36576" rIns="36576" bIns="36576"/>
            <a:lstStyle/>
            <a:p>
              <a:pPr>
                <a:defRPr/>
              </a:pPr>
              <a:endParaRPr lang="en-US"/>
            </a:p>
          </p:txBody>
        </p:sp>
        <p:pic>
          <p:nvPicPr>
            <p:cNvPr id="4101" name="Picture 10" descr="NOAA seal 2"/>
            <p:cNvPicPr>
              <a:picLocks noChangeAspect="1" noChangeArrowheads="1"/>
            </p:cNvPicPr>
            <p:nvPr/>
          </p:nvPicPr>
          <p:blipFill>
            <a:blip r:embed="rId3" cstate="print"/>
            <a:srcRect/>
            <a:stretch>
              <a:fillRect/>
            </a:stretch>
          </p:blipFill>
          <p:spPr bwMode="auto">
            <a:xfrm>
              <a:off x="72" y="84"/>
              <a:ext cx="828" cy="828"/>
            </a:xfrm>
            <a:prstGeom prst="rect">
              <a:avLst/>
            </a:prstGeom>
            <a:noFill/>
            <a:ln w="9525" algn="in">
              <a:noFill/>
              <a:miter lim="800000"/>
              <a:headEnd/>
              <a:tailEnd/>
            </a:ln>
          </p:spPr>
        </p:pic>
      </p:grpSp>
      <p:sp>
        <p:nvSpPr>
          <p:cNvPr id="7" name="TextBox 6"/>
          <p:cNvSpPr txBox="1"/>
          <p:nvPr/>
        </p:nvSpPr>
        <p:spPr>
          <a:xfrm>
            <a:off x="2164173" y="1066800"/>
            <a:ext cx="4685898" cy="369332"/>
          </a:xfrm>
          <a:prstGeom prst="rect">
            <a:avLst/>
          </a:prstGeom>
          <a:noFill/>
        </p:spPr>
        <p:txBody>
          <a:bodyPr wrap="none" rtlCol="0">
            <a:spAutoFit/>
          </a:bodyPr>
          <a:lstStyle/>
          <a:p>
            <a:r>
              <a:rPr lang="en-US" b="1" dirty="0" smtClean="0"/>
              <a:t>Daily Composite Product – June 28, 2010</a:t>
            </a:r>
            <a:endParaRPr lang="en-US"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92087" y="132202"/>
            <a:ext cx="8229600" cy="1143000"/>
          </a:xfrm>
        </p:spPr>
        <p:txBody>
          <a:bodyPr/>
          <a:lstStyle/>
          <a:p>
            <a:r>
              <a:rPr lang="en-US" sz="3200" b="1" dirty="0" smtClean="0"/>
              <a:t>What is New About SAR Technology?</a:t>
            </a:r>
            <a:r>
              <a:rPr lang="en-US" sz="3600" dirty="0"/>
              <a:t/>
            </a:r>
            <a:br>
              <a:rPr lang="en-US" sz="3600" dirty="0"/>
            </a:br>
            <a:endParaRPr lang="en-US" sz="2400" dirty="0"/>
          </a:p>
        </p:txBody>
      </p:sp>
      <p:sp>
        <p:nvSpPr>
          <p:cNvPr id="6145" name="Rectangle 1"/>
          <p:cNvSpPr>
            <a:spLocks noChangeArrowheads="1"/>
          </p:cNvSpPr>
          <p:nvPr/>
        </p:nvSpPr>
        <p:spPr bwMode="auto">
          <a:xfrm>
            <a:off x="192832" y="1143000"/>
            <a:ext cx="8951168" cy="550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SAR is not so</a:t>
            </a:r>
            <a:r>
              <a:rPr kumimoji="0" lang="en-US" sz="24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much a new technology </a:t>
            </a:r>
          </a:p>
          <a:p>
            <a:pPr marL="0" marR="0" lvl="0" indent="0" algn="l" defTabSz="914400" rtl="0" eaLnBrk="1" fontAlgn="base" latinLnBrk="0" hangingPunct="1">
              <a:lnSpc>
                <a:spcPct val="100000"/>
              </a:lnSpc>
              <a:spcBef>
                <a:spcPct val="0"/>
              </a:spcBef>
              <a:spcAft>
                <a:spcPct val="0"/>
              </a:spcAft>
              <a:buClrTx/>
              <a:buSzTx/>
              <a:buFontTx/>
              <a:buNone/>
              <a:tabLst/>
            </a:pPr>
            <a:r>
              <a:rPr lang="en-US" sz="2400" b="1" dirty="0" smtClean="0">
                <a:latin typeface="Times New Roman" pitchFamily="18" charset="0"/>
                <a:ea typeface="Calibri" pitchFamily="34" charset="0"/>
                <a:cs typeface="Times New Roman" pitchFamily="18" charset="0"/>
              </a:rPr>
              <a:t>       </a:t>
            </a:r>
            <a:r>
              <a:rPr kumimoji="0" lang="en-US" sz="24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as it is a maturing one:</a:t>
            </a:r>
          </a:p>
          <a:p>
            <a:pPr marL="0" marR="0" lvl="0" indent="0" algn="l" defTabSz="914400" rtl="0" eaLnBrk="1" fontAlgn="base" latinLnBrk="0" hangingPunct="1">
              <a:lnSpc>
                <a:spcPct val="100000"/>
              </a:lnSpc>
              <a:spcBef>
                <a:spcPct val="0"/>
              </a:spcBef>
              <a:spcAft>
                <a:spcPct val="0"/>
              </a:spcAft>
              <a:buClrTx/>
              <a:buSzTx/>
              <a:buFontTx/>
              <a:buNone/>
              <a:tabLst/>
            </a:pPr>
            <a:r>
              <a:rPr lang="en-US" sz="2000" b="1" dirty="0" smtClean="0">
                <a:latin typeface="Times New Roman" pitchFamily="18" charset="0"/>
                <a:ea typeface="Calibri" pitchFamily="34" charset="0"/>
                <a:cs typeface="Times New Roman" pitchFamily="18" charset="0"/>
              </a:rPr>
              <a:t>F</a:t>
            </a:r>
            <a:r>
              <a:rPr kumimoji="0" lang="en-US" sz="20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irst </a:t>
            </a:r>
            <a:r>
              <a:rPr lang="en-US" sz="2000" b="1" dirty="0" err="1" smtClean="0">
                <a:latin typeface="Times New Roman" pitchFamily="18" charset="0"/>
                <a:ea typeface="Calibri" pitchFamily="34" charset="0"/>
                <a:cs typeface="Times New Roman" pitchFamily="18" charset="0"/>
              </a:rPr>
              <a:t>spaceborne</a:t>
            </a:r>
            <a:r>
              <a:rPr lang="en-US" sz="2000" b="1" dirty="0" smtClean="0">
                <a:latin typeface="Times New Roman" pitchFamily="18" charset="0"/>
                <a:ea typeface="Calibri" pitchFamily="34" charset="0"/>
                <a:cs typeface="Times New Roman" pitchFamily="18" charset="0"/>
              </a:rPr>
              <a:t> SAR was on </a:t>
            </a:r>
            <a:r>
              <a:rPr lang="en-US" sz="2000" b="1" dirty="0" err="1" smtClean="0">
                <a:latin typeface="Times New Roman" pitchFamily="18" charset="0"/>
                <a:ea typeface="Calibri" pitchFamily="34" charset="0"/>
                <a:cs typeface="Times New Roman" pitchFamily="18" charset="0"/>
              </a:rPr>
              <a:t>Seasat</a:t>
            </a:r>
            <a:r>
              <a:rPr lang="en-US" sz="2000" b="1" dirty="0" smtClean="0">
                <a:latin typeface="Times New Roman" pitchFamily="18" charset="0"/>
                <a:ea typeface="Calibri" pitchFamily="34"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lang="en-US" sz="2000" b="1" dirty="0" smtClean="0">
                <a:latin typeface="Times New Roman" pitchFamily="18" charset="0"/>
                <a:ea typeface="Calibri" pitchFamily="34" charset="0"/>
                <a:cs typeface="Times New Roman" pitchFamily="18" charset="0"/>
              </a:rPr>
              <a:t>	launched in 1978</a:t>
            </a:r>
          </a:p>
          <a:p>
            <a:pPr marL="0" marR="0" lvl="0" indent="0" algn="l" defTabSz="914400" rtl="0" eaLnBrk="1" fontAlgn="base" latinLnBrk="0" hangingPunct="1">
              <a:lnSpc>
                <a:spcPct val="100000"/>
              </a:lnSpc>
              <a:spcBef>
                <a:spcPct val="0"/>
              </a:spcBef>
              <a:spcAft>
                <a:spcPct val="0"/>
              </a:spcAft>
              <a:buClrTx/>
              <a:buSzTx/>
              <a:buFontTx/>
              <a:buNone/>
              <a:tabLst/>
            </a:pPr>
            <a:r>
              <a:rPr lang="en-US" sz="2000" b="1" dirty="0" smtClean="0">
                <a:latin typeface="Times New Roman" pitchFamily="18" charset="0"/>
                <a:ea typeface="Calibri" pitchFamily="34" charset="0"/>
                <a:cs typeface="Times New Roman" pitchFamily="18" charset="0"/>
              </a:rPr>
              <a:t>This technology is maturing to the point of </a:t>
            </a:r>
          </a:p>
          <a:p>
            <a:pPr marL="0" marR="0" lvl="0" indent="0" algn="l" defTabSz="914400" rtl="0" eaLnBrk="1" fontAlgn="base" latinLnBrk="0" hangingPunct="1">
              <a:lnSpc>
                <a:spcPct val="100000"/>
              </a:lnSpc>
              <a:spcBef>
                <a:spcPct val="0"/>
              </a:spcBef>
              <a:spcAft>
                <a:spcPct val="0"/>
              </a:spcAft>
              <a:buClrTx/>
              <a:buSzTx/>
              <a:buFontTx/>
              <a:buNone/>
              <a:tabLst/>
            </a:pPr>
            <a:r>
              <a:rPr lang="en-US" sz="2000" b="1" dirty="0" smtClean="0">
                <a:latin typeface="Times New Roman" pitchFamily="18" charset="0"/>
                <a:ea typeface="Calibri" pitchFamily="34" charset="0"/>
                <a:cs typeface="Times New Roman" pitchFamily="18" charset="0"/>
              </a:rPr>
              <a:t>	becoming operational</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2400" b="1" dirty="0" smtClean="0">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n-US" sz="2400" b="1" dirty="0" smtClean="0">
                <a:latin typeface="Times New Roman" pitchFamily="18" charset="0"/>
                <a:ea typeface="Calibri" pitchFamily="34" charset="0"/>
                <a:cs typeface="Times New Roman" pitchFamily="18" charset="0"/>
              </a:rPr>
              <a:t>Recent developments include:</a:t>
            </a:r>
            <a:endParaRPr lang="en-US" sz="2000" b="1" dirty="0" smtClean="0">
              <a:latin typeface="Times New Roman" pitchFamily="18" charset="0"/>
              <a:ea typeface="Calibri" pitchFamily="34" charset="0"/>
              <a:cs typeface="Times New Roman" pitchFamily="18" charset="0"/>
            </a:endParaRPr>
          </a:p>
          <a:p>
            <a:pPr lvl="1" algn="l">
              <a:buFont typeface="Arial" pitchFamily="34" charset="0"/>
              <a:buChar char="•"/>
            </a:pPr>
            <a:r>
              <a:rPr kumimoji="0" lang="en-US" sz="20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Data available from many satellites (more than 10 currently operating)</a:t>
            </a:r>
          </a:p>
          <a:p>
            <a:pPr lvl="1" algn="l">
              <a:buFont typeface="Arial" pitchFamily="34" charset="0"/>
              <a:buChar char="•"/>
            </a:pPr>
            <a:r>
              <a:rPr lang="en-US" sz="2000" b="1" dirty="0" smtClean="0">
                <a:latin typeface="Times New Roman" pitchFamily="18" charset="0"/>
                <a:ea typeface="Calibri" pitchFamily="34"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Multiple Frequencies – X, C, L</a:t>
            </a:r>
            <a:endParaRPr kumimoji="0" lang="en-US" sz="2000" b="1" i="0" u="none" strike="noStrike" cap="none" normalizeH="0" baseline="0" dirty="0" smtClean="0">
              <a:ln>
                <a:noFill/>
              </a:ln>
              <a:solidFill>
                <a:schemeClr val="tx1"/>
              </a:solidFill>
              <a:effectLst/>
              <a:latin typeface="Arial" pitchFamily="34" charset="0"/>
            </a:endParaRPr>
          </a:p>
          <a:p>
            <a:pPr lvl="1" algn="l" eaLnBrk="0" hangingPunct="0">
              <a:buFont typeface="Arial" pitchFamily="34" charset="0"/>
              <a:buChar char="•"/>
            </a:pPr>
            <a:r>
              <a:rPr lang="en-US" sz="2000" b="1" dirty="0" smtClean="0">
                <a:latin typeface="Times New Roman" pitchFamily="18" charset="0"/>
                <a:ea typeface="Calibri" pitchFamily="34"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Multiple polarizations – Dual and</a:t>
            </a:r>
            <a:r>
              <a:rPr kumimoji="0" lang="en-US" sz="20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quad polarization</a:t>
            </a:r>
          </a:p>
          <a:p>
            <a:pPr lvl="1" algn="l" eaLnBrk="0" hangingPunct="0">
              <a:buFont typeface="Arial" pitchFamily="34" charset="0"/>
              <a:buChar char="•"/>
            </a:pP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Interferometry</a:t>
            </a:r>
            <a:r>
              <a:rPr lang="en-US" sz="2000" b="1" baseline="0" dirty="0" smtClean="0">
                <a:latin typeface="Times New Roman" pitchFamily="18" charset="0"/>
                <a:cs typeface="Times New Roman" pitchFamily="18" charset="0"/>
              </a:rPr>
              <a:t> - Along-track</a:t>
            </a:r>
            <a:r>
              <a:rPr lang="en-US" sz="2000" b="1" dirty="0" smtClean="0">
                <a:latin typeface="Times New Roman" pitchFamily="18" charset="0"/>
                <a:cs typeface="Times New Roman" pitchFamily="18" charset="0"/>
              </a:rPr>
              <a:t> and cross-track in addition to repeat pass</a:t>
            </a:r>
            <a:endParaRPr kumimoji="0" lang="en-US" sz="2000" b="1" i="0" u="none" strike="noStrike" cap="none" normalizeH="0" baseline="0" dirty="0" smtClean="0">
              <a:ln>
                <a:noFill/>
              </a:ln>
              <a:solidFill>
                <a:schemeClr val="tx1"/>
              </a:solidFill>
              <a:effectLst/>
              <a:latin typeface="Arial" pitchFamily="34" charset="0"/>
            </a:endParaRPr>
          </a:p>
          <a:p>
            <a:pPr lvl="1" algn="l" eaLnBrk="0" hangingPunct="0">
              <a:buFont typeface="Arial" pitchFamily="34" charset="0"/>
              <a:buChar char="•"/>
            </a:pPr>
            <a:r>
              <a:rPr lang="en-US" sz="2000" b="1" dirty="0" smtClean="0">
                <a:latin typeface="Times New Roman" pitchFamily="18" charset="0"/>
                <a:ea typeface="Calibri" pitchFamily="34"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Operational satellite constellations under development</a:t>
            </a:r>
            <a:r>
              <a:rPr kumimoji="0" lang="en-US" sz="20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in Europe and</a:t>
            </a:r>
          </a:p>
          <a:p>
            <a:pPr lvl="1" algn="l" eaLnBrk="0" hangingPunct="0"/>
            <a:r>
              <a:rPr lang="en-US" sz="2000" b="1" dirty="0" smtClean="0">
                <a:latin typeface="Times New Roman" pitchFamily="18" charset="0"/>
                <a:ea typeface="Calibri" pitchFamily="34" charset="0"/>
                <a:cs typeface="Times New Roman" pitchFamily="18" charset="0"/>
              </a:rPr>
              <a:t>	</a:t>
            </a:r>
            <a:r>
              <a:rPr kumimoji="0" lang="en-US" sz="20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Canada</a:t>
            </a:r>
            <a:endParaRPr kumimoji="0" lang="en-US" sz="2000" b="1" i="0" u="none" strike="noStrike" cap="none" normalizeH="0" baseline="0" dirty="0" smtClean="0">
              <a:ln>
                <a:noFill/>
              </a:ln>
              <a:solidFill>
                <a:schemeClr val="tx1"/>
              </a:solidFill>
              <a:effectLst/>
              <a:latin typeface="Arial" pitchFamily="34" charset="0"/>
            </a:endParaRPr>
          </a:p>
          <a:p>
            <a:pPr lvl="1" algn="l" eaLnBrk="0" hangingPunct="0">
              <a:buFont typeface="Arial" pitchFamily="34" charset="0"/>
              <a:buChar char="•"/>
            </a:pPr>
            <a:r>
              <a:rPr lang="en-US" sz="2000" b="1" dirty="0" smtClean="0">
                <a:latin typeface="Times New Roman" pitchFamily="18" charset="0"/>
                <a:ea typeface="Calibri" pitchFamily="34"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Maybe, finally, another U.S. SAR –</a:t>
            </a:r>
            <a:r>
              <a:rPr kumimoji="0" lang="en-US" sz="20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DESDynI</a:t>
            </a:r>
            <a:r>
              <a:rPr kumimoji="0" lang="en-US" sz="20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(and SMAP)</a:t>
            </a:r>
            <a:endParaRPr kumimoji="0" lang="en-US" sz="20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Arial" pitchFamily="34" charset="0"/>
            </a:endParaRPr>
          </a:p>
        </p:txBody>
      </p:sp>
      <p:pic>
        <p:nvPicPr>
          <p:cNvPr id="4" name="Picture 8"/>
          <p:cNvPicPr>
            <a:picLocks noChangeAspect="1" noChangeArrowheads="1"/>
          </p:cNvPicPr>
          <p:nvPr/>
        </p:nvPicPr>
        <p:blipFill>
          <a:blip r:embed="rId2" cstate="print"/>
          <a:srcRect/>
          <a:stretch>
            <a:fillRect/>
          </a:stretch>
        </p:blipFill>
        <p:spPr bwMode="auto">
          <a:xfrm>
            <a:off x="5486400" y="1143000"/>
            <a:ext cx="3352800" cy="261265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5" descr="MODIS_sector.jpg"/>
          <p:cNvPicPr>
            <a:picLocks noChangeAspect="1"/>
          </p:cNvPicPr>
          <p:nvPr/>
        </p:nvPicPr>
        <p:blipFill>
          <a:blip r:embed="rId2" cstate="print"/>
          <a:srcRect/>
          <a:stretch>
            <a:fillRect/>
          </a:stretch>
        </p:blipFill>
        <p:spPr bwMode="auto">
          <a:xfrm>
            <a:off x="1676400" y="3581400"/>
            <a:ext cx="7315201" cy="3083720"/>
          </a:xfrm>
          <a:prstGeom prst="rect">
            <a:avLst/>
          </a:prstGeom>
          <a:noFill/>
          <a:ln w="9525">
            <a:noFill/>
            <a:miter lim="800000"/>
            <a:headEnd/>
            <a:tailEnd/>
          </a:ln>
        </p:spPr>
      </p:pic>
      <p:pic>
        <p:nvPicPr>
          <p:cNvPr id="3079" name="Picture 6" descr="TerraSAR_X_image.jpg"/>
          <p:cNvPicPr>
            <a:picLocks noChangeAspect="1"/>
          </p:cNvPicPr>
          <p:nvPr/>
        </p:nvPicPr>
        <p:blipFill>
          <a:blip r:embed="rId3" cstate="print"/>
          <a:srcRect/>
          <a:stretch>
            <a:fillRect/>
          </a:stretch>
        </p:blipFill>
        <p:spPr bwMode="auto">
          <a:xfrm>
            <a:off x="-914400" y="1143000"/>
            <a:ext cx="3613946" cy="3429000"/>
          </a:xfrm>
          <a:prstGeom prst="rect">
            <a:avLst/>
          </a:prstGeom>
          <a:noFill/>
          <a:ln w="9525">
            <a:noFill/>
            <a:miter lim="800000"/>
            <a:headEnd/>
            <a:tailEnd/>
          </a:ln>
        </p:spPr>
      </p:pic>
      <p:sp>
        <p:nvSpPr>
          <p:cNvPr id="3080" name="TextBox 7"/>
          <p:cNvSpPr txBox="1">
            <a:spLocks noChangeArrowheads="1"/>
          </p:cNvSpPr>
          <p:nvPr/>
        </p:nvSpPr>
        <p:spPr bwMode="auto">
          <a:xfrm>
            <a:off x="3713960" y="3124200"/>
            <a:ext cx="4451348" cy="369332"/>
          </a:xfrm>
          <a:prstGeom prst="rect">
            <a:avLst/>
          </a:prstGeom>
          <a:noFill/>
          <a:ln w="9525">
            <a:noFill/>
            <a:miter lim="800000"/>
            <a:headEnd/>
            <a:tailEnd/>
          </a:ln>
        </p:spPr>
        <p:txBody>
          <a:bodyPr wrap="none">
            <a:spAutoFit/>
          </a:bodyPr>
          <a:lstStyle/>
          <a:p>
            <a:r>
              <a:rPr lang="en-US" b="1" dirty="0">
                <a:latin typeface="Calibri" pitchFamily="34" charset="0"/>
              </a:rPr>
              <a:t>MODIS 250 m Visible Image  </a:t>
            </a:r>
            <a:r>
              <a:rPr lang="en-US" b="1" dirty="0" smtClean="0">
                <a:latin typeface="Calibri" pitchFamily="34" charset="0"/>
              </a:rPr>
              <a:t>4/25/10 (NASA)</a:t>
            </a:r>
            <a:endParaRPr lang="en-US" b="1" dirty="0">
              <a:latin typeface="Calibri" pitchFamily="34" charset="0"/>
            </a:endParaRPr>
          </a:p>
        </p:txBody>
      </p:sp>
      <p:sp>
        <p:nvSpPr>
          <p:cNvPr id="3081" name="TextBox 8"/>
          <p:cNvSpPr txBox="1">
            <a:spLocks noChangeArrowheads="1"/>
          </p:cNvSpPr>
          <p:nvPr/>
        </p:nvSpPr>
        <p:spPr bwMode="auto">
          <a:xfrm>
            <a:off x="2788368" y="1447800"/>
            <a:ext cx="1342803" cy="1477328"/>
          </a:xfrm>
          <a:prstGeom prst="rect">
            <a:avLst/>
          </a:prstGeom>
          <a:noFill/>
          <a:ln w="9525">
            <a:noFill/>
            <a:miter lim="800000"/>
            <a:headEnd/>
            <a:tailEnd/>
          </a:ln>
        </p:spPr>
        <p:txBody>
          <a:bodyPr wrap="none">
            <a:spAutoFit/>
          </a:bodyPr>
          <a:lstStyle/>
          <a:p>
            <a:r>
              <a:rPr lang="en-US" b="1" dirty="0" err="1">
                <a:latin typeface="Calibri" pitchFamily="34" charset="0"/>
              </a:rPr>
              <a:t>TerraSAR</a:t>
            </a:r>
            <a:r>
              <a:rPr lang="en-US" b="1" dirty="0">
                <a:latin typeface="Calibri" pitchFamily="34" charset="0"/>
              </a:rPr>
              <a:t>-X </a:t>
            </a:r>
            <a:endParaRPr lang="en-US" b="1" dirty="0" smtClean="0">
              <a:latin typeface="Calibri" pitchFamily="34" charset="0"/>
            </a:endParaRPr>
          </a:p>
          <a:p>
            <a:r>
              <a:rPr lang="en-US" b="1" dirty="0" smtClean="0">
                <a:latin typeface="Calibri" pitchFamily="34" charset="0"/>
              </a:rPr>
              <a:t> </a:t>
            </a:r>
            <a:r>
              <a:rPr lang="en-US" b="1" dirty="0">
                <a:latin typeface="Calibri" pitchFamily="34" charset="0"/>
              </a:rPr>
              <a:t>SAR Image </a:t>
            </a:r>
            <a:endParaRPr lang="en-US" b="1" dirty="0" smtClean="0">
              <a:latin typeface="Calibri" pitchFamily="34" charset="0"/>
            </a:endParaRPr>
          </a:p>
          <a:p>
            <a:r>
              <a:rPr lang="en-US" b="1" dirty="0" smtClean="0">
                <a:latin typeface="Calibri" pitchFamily="34" charset="0"/>
              </a:rPr>
              <a:t>4/25/10</a:t>
            </a:r>
          </a:p>
          <a:p>
            <a:r>
              <a:rPr lang="en-US" b="1" dirty="0" smtClean="0">
                <a:latin typeface="Calibri" pitchFamily="34" charset="0"/>
              </a:rPr>
              <a:t>©</a:t>
            </a:r>
            <a:r>
              <a:rPr lang="en-US" b="1" dirty="0" err="1" smtClean="0">
                <a:latin typeface="Calibri" pitchFamily="34" charset="0"/>
              </a:rPr>
              <a:t>infoterra</a:t>
            </a:r>
            <a:r>
              <a:rPr lang="en-US" b="1" dirty="0" smtClean="0">
                <a:latin typeface="Calibri" pitchFamily="34" charset="0"/>
              </a:rPr>
              <a:t>, </a:t>
            </a:r>
          </a:p>
          <a:p>
            <a:r>
              <a:rPr lang="en-US" b="1" dirty="0" smtClean="0">
                <a:latin typeface="Calibri" pitchFamily="34" charset="0"/>
              </a:rPr>
              <a:t>2010</a:t>
            </a:r>
            <a:endParaRPr lang="en-US" b="1" dirty="0">
              <a:latin typeface="Calibri" pitchFamily="34" charset="0"/>
            </a:endParaRPr>
          </a:p>
        </p:txBody>
      </p:sp>
      <p:sp>
        <p:nvSpPr>
          <p:cNvPr id="8" name="TextBox 7"/>
          <p:cNvSpPr txBox="1"/>
          <p:nvPr/>
        </p:nvSpPr>
        <p:spPr>
          <a:xfrm>
            <a:off x="1323611" y="304800"/>
            <a:ext cx="6516591" cy="461665"/>
          </a:xfrm>
          <a:prstGeom prst="rect">
            <a:avLst/>
          </a:prstGeom>
          <a:noFill/>
        </p:spPr>
        <p:txBody>
          <a:bodyPr wrap="none" rtlCol="0">
            <a:spAutoFit/>
          </a:bodyPr>
          <a:lstStyle/>
          <a:p>
            <a:r>
              <a:rPr lang="en-US" sz="2400" b="1" dirty="0" smtClean="0"/>
              <a:t>Both SAR and Visible Imagery Were Used </a:t>
            </a:r>
            <a:endParaRPr lang="en-US" sz="2400" b="1" dirty="0"/>
          </a:p>
        </p:txBody>
      </p:sp>
      <p:sp>
        <p:nvSpPr>
          <p:cNvPr id="9" name="TextBox 8"/>
          <p:cNvSpPr txBox="1"/>
          <p:nvPr/>
        </p:nvSpPr>
        <p:spPr>
          <a:xfrm>
            <a:off x="4191000" y="1295400"/>
            <a:ext cx="4724400" cy="1631216"/>
          </a:xfrm>
          <a:prstGeom prst="rect">
            <a:avLst/>
          </a:prstGeom>
          <a:noFill/>
        </p:spPr>
        <p:txBody>
          <a:bodyPr wrap="square" rtlCol="0">
            <a:spAutoFit/>
          </a:bodyPr>
          <a:lstStyle/>
          <a:p>
            <a:pPr algn="l"/>
            <a:r>
              <a:rPr lang="en-US" sz="2000" dirty="0" smtClean="0"/>
              <a:t>Both SAR and visible Sun glint imagery depict oil spill regions by </a:t>
            </a:r>
            <a:r>
              <a:rPr lang="en-US" sz="2000" dirty="0" err="1" smtClean="0"/>
              <a:t>specular</a:t>
            </a:r>
            <a:r>
              <a:rPr lang="en-US" sz="2000" dirty="0" smtClean="0"/>
              <a:t> reflection of radiation from the smooth ocean surface caused by oil damping of small waves.</a:t>
            </a:r>
            <a:endParaRPr lang="en-US" sz="2000" dirty="0"/>
          </a:p>
        </p:txBody>
      </p:sp>
      <p:pic>
        <p:nvPicPr>
          <p:cNvPr id="2050" name="Picture 2"/>
          <p:cNvPicPr>
            <a:picLocks noChangeAspect="1" noChangeArrowheads="1"/>
          </p:cNvPicPr>
          <p:nvPr/>
        </p:nvPicPr>
        <p:blipFill>
          <a:blip r:embed="rId4" cstate="print"/>
          <a:srcRect/>
          <a:stretch>
            <a:fillRect/>
          </a:stretch>
        </p:blipFill>
        <p:spPr bwMode="auto">
          <a:xfrm>
            <a:off x="0" y="4953000"/>
            <a:ext cx="1485900" cy="1485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descr="D:\Home\wpichel\Data\DWH\2010_0609\Deepwater_Horizon_Spill_CSK2_20100609_1156.jpg"/>
          <p:cNvPicPr>
            <a:picLocks noChangeAspect="1" noChangeArrowheads="1"/>
          </p:cNvPicPr>
          <p:nvPr/>
        </p:nvPicPr>
        <p:blipFill>
          <a:blip r:embed="rId2" cstate="print">
            <a:lum bright="16000"/>
          </a:blip>
          <a:srcRect/>
          <a:stretch>
            <a:fillRect/>
          </a:stretch>
        </p:blipFill>
        <p:spPr bwMode="auto">
          <a:xfrm>
            <a:off x="5410200" y="3733800"/>
            <a:ext cx="3581400" cy="2767446"/>
          </a:xfrm>
          <a:prstGeom prst="rect">
            <a:avLst/>
          </a:prstGeom>
          <a:noFill/>
        </p:spPr>
      </p:pic>
      <p:pic>
        <p:nvPicPr>
          <p:cNvPr id="51202" name="Picture 2" descr="D:\Home\wpichel\Data\DWH\2010_0609\Deepwater_Horizon_Spill_20100609_0356_Envisat.jpg"/>
          <p:cNvPicPr>
            <a:picLocks noChangeAspect="1" noChangeArrowheads="1"/>
          </p:cNvPicPr>
          <p:nvPr/>
        </p:nvPicPr>
        <p:blipFill>
          <a:blip r:embed="rId3" cstate="print"/>
          <a:srcRect/>
          <a:stretch>
            <a:fillRect/>
          </a:stretch>
        </p:blipFill>
        <p:spPr bwMode="auto">
          <a:xfrm>
            <a:off x="3200400" y="3733800"/>
            <a:ext cx="3581400" cy="2767445"/>
          </a:xfrm>
          <a:prstGeom prst="rect">
            <a:avLst/>
          </a:prstGeom>
          <a:noFill/>
        </p:spPr>
      </p:pic>
      <p:pic>
        <p:nvPicPr>
          <p:cNvPr id="51203" name="Picture 3" descr="D:\Home\wpichel\Data\DWH\2010_0609\Deepwater_Horizon_Spill_RS1_20100608_2345.jpg"/>
          <p:cNvPicPr>
            <a:picLocks noChangeAspect="1" noChangeArrowheads="1"/>
          </p:cNvPicPr>
          <p:nvPr/>
        </p:nvPicPr>
        <p:blipFill>
          <a:blip r:embed="rId4" cstate="print">
            <a:lum bright="11000"/>
          </a:blip>
          <a:srcRect/>
          <a:stretch>
            <a:fillRect/>
          </a:stretch>
        </p:blipFill>
        <p:spPr bwMode="auto">
          <a:xfrm>
            <a:off x="914400" y="3733800"/>
            <a:ext cx="3581400" cy="2767445"/>
          </a:xfrm>
          <a:prstGeom prst="rect">
            <a:avLst/>
          </a:prstGeom>
          <a:noFill/>
        </p:spPr>
      </p:pic>
      <p:pic>
        <p:nvPicPr>
          <p:cNvPr id="51205" name="Picture 5" descr="D:\Home\wpichel\Data\DWH\2010_0609\Deepwater_Horizon_Spill_MODIS_20100609_1643.jpg"/>
          <p:cNvPicPr>
            <a:picLocks noChangeAspect="1" noChangeArrowheads="1"/>
          </p:cNvPicPr>
          <p:nvPr/>
        </p:nvPicPr>
        <p:blipFill>
          <a:blip r:embed="rId5" cstate="print">
            <a:lum bright="-16000"/>
          </a:blip>
          <a:srcRect/>
          <a:stretch>
            <a:fillRect/>
          </a:stretch>
        </p:blipFill>
        <p:spPr bwMode="auto">
          <a:xfrm>
            <a:off x="6096000" y="1143000"/>
            <a:ext cx="2895600" cy="2237509"/>
          </a:xfrm>
          <a:prstGeom prst="rect">
            <a:avLst/>
          </a:prstGeom>
          <a:noFill/>
        </p:spPr>
      </p:pic>
      <p:pic>
        <p:nvPicPr>
          <p:cNvPr id="51206" name="Picture 6" descr="D:\Home\wpichel\Data\DWH\2010_0609\Deepwater_Horizon_Spill_Composite_June09.jpg"/>
          <p:cNvPicPr>
            <a:picLocks noChangeAspect="1" noChangeArrowheads="1"/>
          </p:cNvPicPr>
          <p:nvPr/>
        </p:nvPicPr>
        <p:blipFill>
          <a:blip r:embed="rId6" cstate="print"/>
          <a:srcRect/>
          <a:stretch>
            <a:fillRect/>
          </a:stretch>
        </p:blipFill>
        <p:spPr bwMode="auto">
          <a:xfrm>
            <a:off x="304800" y="1066800"/>
            <a:ext cx="3124200" cy="2414155"/>
          </a:xfrm>
          <a:prstGeom prst="rect">
            <a:avLst/>
          </a:prstGeom>
          <a:noFill/>
        </p:spPr>
      </p:pic>
      <p:pic>
        <p:nvPicPr>
          <p:cNvPr id="51207" name="Picture 7" descr="D:\Home\wpichel\Data\DWH\2010_0609\20100609161817_Palsar_Scene2_VV.warped.jpg"/>
          <p:cNvPicPr>
            <a:picLocks noChangeAspect="1" noChangeArrowheads="1"/>
          </p:cNvPicPr>
          <p:nvPr/>
        </p:nvPicPr>
        <p:blipFill>
          <a:blip r:embed="rId7" cstate="print">
            <a:lum bright="41000"/>
          </a:blip>
          <a:srcRect/>
          <a:stretch>
            <a:fillRect/>
          </a:stretch>
        </p:blipFill>
        <p:spPr bwMode="auto">
          <a:xfrm>
            <a:off x="3657600" y="1143000"/>
            <a:ext cx="2286000" cy="2103438"/>
          </a:xfrm>
          <a:prstGeom prst="rect">
            <a:avLst/>
          </a:prstGeom>
          <a:noFill/>
        </p:spPr>
      </p:pic>
      <p:sp>
        <p:nvSpPr>
          <p:cNvPr id="8" name="TextBox 7"/>
          <p:cNvSpPr txBox="1"/>
          <p:nvPr/>
        </p:nvSpPr>
        <p:spPr>
          <a:xfrm>
            <a:off x="6766425" y="6488668"/>
            <a:ext cx="2377575" cy="369332"/>
          </a:xfrm>
          <a:prstGeom prst="rect">
            <a:avLst/>
          </a:prstGeom>
          <a:noFill/>
        </p:spPr>
        <p:txBody>
          <a:bodyPr wrap="none" rtlCol="0">
            <a:spAutoFit/>
          </a:bodyPr>
          <a:lstStyle/>
          <a:p>
            <a:r>
              <a:rPr lang="en-US" b="1" dirty="0" smtClean="0"/>
              <a:t>COSMO-</a:t>
            </a:r>
            <a:r>
              <a:rPr lang="en-US" b="1" dirty="0" err="1" smtClean="0"/>
              <a:t>SkyMed</a:t>
            </a:r>
            <a:r>
              <a:rPr lang="en-US" b="1" dirty="0" smtClean="0"/>
              <a:t> VV</a:t>
            </a:r>
            <a:endParaRPr lang="en-US" b="1" dirty="0"/>
          </a:p>
        </p:txBody>
      </p:sp>
      <p:sp>
        <p:nvSpPr>
          <p:cNvPr id="10" name="TextBox 9"/>
          <p:cNvSpPr txBox="1"/>
          <p:nvPr/>
        </p:nvSpPr>
        <p:spPr>
          <a:xfrm>
            <a:off x="4800600" y="6488668"/>
            <a:ext cx="1539717" cy="369332"/>
          </a:xfrm>
          <a:prstGeom prst="rect">
            <a:avLst/>
          </a:prstGeom>
          <a:noFill/>
        </p:spPr>
        <p:txBody>
          <a:bodyPr wrap="none" rtlCol="0">
            <a:spAutoFit/>
          </a:bodyPr>
          <a:lstStyle/>
          <a:p>
            <a:r>
              <a:rPr lang="en-US" b="1" dirty="0" smtClean="0"/>
              <a:t>ENVISAT VV</a:t>
            </a:r>
            <a:endParaRPr lang="en-US" b="1" dirty="0"/>
          </a:p>
        </p:txBody>
      </p:sp>
      <p:sp>
        <p:nvSpPr>
          <p:cNvPr id="11" name="TextBox 10"/>
          <p:cNvSpPr txBox="1"/>
          <p:nvPr/>
        </p:nvSpPr>
        <p:spPr>
          <a:xfrm>
            <a:off x="1270156" y="6488668"/>
            <a:ext cx="2052741" cy="369332"/>
          </a:xfrm>
          <a:prstGeom prst="rect">
            <a:avLst/>
          </a:prstGeom>
          <a:noFill/>
        </p:spPr>
        <p:txBody>
          <a:bodyPr wrap="none" rtlCol="0">
            <a:spAutoFit/>
          </a:bodyPr>
          <a:lstStyle/>
          <a:p>
            <a:r>
              <a:rPr lang="en-US" b="1" dirty="0" smtClean="0"/>
              <a:t>RADARSAT-1 HH</a:t>
            </a:r>
            <a:endParaRPr lang="en-US" b="1" dirty="0"/>
          </a:p>
        </p:txBody>
      </p:sp>
      <p:sp>
        <p:nvSpPr>
          <p:cNvPr id="12" name="TextBox 11"/>
          <p:cNvSpPr txBox="1"/>
          <p:nvPr/>
        </p:nvSpPr>
        <p:spPr>
          <a:xfrm>
            <a:off x="3657600" y="3352800"/>
            <a:ext cx="2254142" cy="369332"/>
          </a:xfrm>
          <a:prstGeom prst="rect">
            <a:avLst/>
          </a:prstGeom>
          <a:noFill/>
        </p:spPr>
        <p:txBody>
          <a:bodyPr wrap="none" rtlCol="0">
            <a:spAutoFit/>
          </a:bodyPr>
          <a:lstStyle/>
          <a:p>
            <a:r>
              <a:rPr lang="en-US" b="1" dirty="0" smtClean="0"/>
              <a:t>ALOS </a:t>
            </a:r>
            <a:r>
              <a:rPr lang="en-US" b="1" dirty="0" smtClean="0"/>
              <a:t>VV </a:t>
            </a:r>
            <a:r>
              <a:rPr lang="en-US" sz="1100" b="1" dirty="0" smtClean="0"/>
              <a:t>© JAXA, 2010</a:t>
            </a:r>
            <a:endParaRPr lang="en-US" b="1" dirty="0"/>
          </a:p>
        </p:txBody>
      </p:sp>
      <p:sp>
        <p:nvSpPr>
          <p:cNvPr id="13" name="TextBox 12"/>
          <p:cNvSpPr txBox="1"/>
          <p:nvPr/>
        </p:nvSpPr>
        <p:spPr>
          <a:xfrm>
            <a:off x="6712416" y="3352800"/>
            <a:ext cx="1791901" cy="369332"/>
          </a:xfrm>
          <a:prstGeom prst="rect">
            <a:avLst/>
          </a:prstGeom>
          <a:noFill/>
        </p:spPr>
        <p:txBody>
          <a:bodyPr wrap="none" rtlCol="0">
            <a:spAutoFit/>
          </a:bodyPr>
          <a:lstStyle/>
          <a:p>
            <a:r>
              <a:rPr lang="en-US" b="1" dirty="0" smtClean="0"/>
              <a:t>TERRA MODIS</a:t>
            </a:r>
            <a:endParaRPr lang="en-US" b="1" dirty="0"/>
          </a:p>
        </p:txBody>
      </p:sp>
      <p:sp>
        <p:nvSpPr>
          <p:cNvPr id="14" name="TextBox 13"/>
          <p:cNvSpPr txBox="1"/>
          <p:nvPr/>
        </p:nvSpPr>
        <p:spPr>
          <a:xfrm>
            <a:off x="126008" y="3429000"/>
            <a:ext cx="3634328" cy="369332"/>
          </a:xfrm>
          <a:prstGeom prst="rect">
            <a:avLst/>
          </a:prstGeom>
          <a:noFill/>
        </p:spPr>
        <p:txBody>
          <a:bodyPr wrap="none" rtlCol="0">
            <a:spAutoFit/>
          </a:bodyPr>
          <a:lstStyle/>
          <a:p>
            <a:r>
              <a:rPr lang="en-US" b="1" dirty="0" smtClean="0"/>
              <a:t>Daily Composite Product 6/9/10</a:t>
            </a:r>
            <a:endParaRPr lang="en-US" b="1" dirty="0"/>
          </a:p>
        </p:txBody>
      </p:sp>
      <p:sp>
        <p:nvSpPr>
          <p:cNvPr id="15" name="TextBox 14"/>
          <p:cNvSpPr txBox="1"/>
          <p:nvPr/>
        </p:nvSpPr>
        <p:spPr>
          <a:xfrm>
            <a:off x="1351073" y="152400"/>
            <a:ext cx="6269793" cy="707886"/>
          </a:xfrm>
          <a:prstGeom prst="rect">
            <a:avLst/>
          </a:prstGeom>
          <a:noFill/>
        </p:spPr>
        <p:txBody>
          <a:bodyPr wrap="none" rtlCol="0">
            <a:spAutoFit/>
          </a:bodyPr>
          <a:lstStyle/>
          <a:p>
            <a:r>
              <a:rPr lang="en-US" sz="2000" b="1" dirty="0" smtClean="0"/>
              <a:t>Multiple Passes per Day Aided Mapping the Entire</a:t>
            </a:r>
          </a:p>
          <a:p>
            <a:r>
              <a:rPr lang="en-US" sz="2000" b="1" dirty="0" smtClean="0"/>
              <a:t> Extent of the Spill </a:t>
            </a:r>
            <a:endParaRPr lang="en-US" sz="2000" b="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p:cNvPicPr>
            <a:picLocks noChangeAspect="1" noChangeArrowheads="1"/>
          </p:cNvPicPr>
          <p:nvPr/>
        </p:nvPicPr>
        <p:blipFill>
          <a:blip r:embed="rId2" cstate="print"/>
          <a:srcRect/>
          <a:stretch>
            <a:fillRect/>
          </a:stretch>
        </p:blipFill>
        <p:spPr bwMode="auto">
          <a:xfrm>
            <a:off x="104775" y="1295400"/>
            <a:ext cx="9039225" cy="5848350"/>
          </a:xfrm>
          <a:prstGeom prst="rect">
            <a:avLst/>
          </a:prstGeom>
          <a:noFill/>
          <a:ln w="9525">
            <a:noFill/>
            <a:miter lim="800000"/>
            <a:headEnd/>
            <a:tailEnd/>
          </a:ln>
        </p:spPr>
      </p:pic>
      <p:sp>
        <p:nvSpPr>
          <p:cNvPr id="63491" name="Title 2"/>
          <p:cNvSpPr>
            <a:spLocks noGrp="1"/>
          </p:cNvSpPr>
          <p:nvPr>
            <p:ph type="title"/>
          </p:nvPr>
        </p:nvSpPr>
        <p:spPr>
          <a:xfrm>
            <a:off x="457200" y="0"/>
            <a:ext cx="8229600" cy="1143000"/>
          </a:xfrm>
        </p:spPr>
        <p:txBody>
          <a:bodyPr/>
          <a:lstStyle/>
          <a:p>
            <a:r>
              <a:rPr lang="en-US" sz="2800" b="1" dirty="0" smtClean="0"/>
              <a:t>SAR Coverage Frequency During </a:t>
            </a:r>
            <a:br>
              <a:rPr lang="en-US" sz="2800" b="1" dirty="0" smtClean="0"/>
            </a:br>
            <a:r>
              <a:rPr lang="en-US" sz="2800" b="1" dirty="0" smtClean="0"/>
              <a:t>Deepwater Horizon</a:t>
            </a:r>
          </a:p>
        </p:txBody>
      </p:sp>
      <p:sp>
        <p:nvSpPr>
          <p:cNvPr id="63492" name="TextBox 3"/>
          <p:cNvSpPr txBox="1">
            <a:spLocks noChangeArrowheads="1"/>
          </p:cNvSpPr>
          <p:nvPr/>
        </p:nvSpPr>
        <p:spPr bwMode="auto">
          <a:xfrm>
            <a:off x="112713" y="6394450"/>
            <a:ext cx="1617662" cy="307975"/>
          </a:xfrm>
          <a:prstGeom prst="rect">
            <a:avLst/>
          </a:prstGeom>
          <a:solidFill>
            <a:schemeClr val="bg1"/>
          </a:solidFill>
          <a:ln w="9525">
            <a:noFill/>
            <a:miter lim="800000"/>
            <a:headEnd/>
            <a:tailEnd/>
          </a:ln>
        </p:spPr>
        <p:txBody>
          <a:bodyPr>
            <a:spAutoFit/>
          </a:bodyPr>
          <a:lstStyle/>
          <a:p>
            <a:r>
              <a:rPr lang="en-US" sz="1400" b="1">
                <a:latin typeface="Arial" charset="0"/>
                <a:cs typeface="Arial" charset="0"/>
              </a:rPr>
              <a:t>21 April 2010</a:t>
            </a:r>
          </a:p>
        </p:txBody>
      </p:sp>
      <p:sp>
        <p:nvSpPr>
          <p:cNvPr id="63493" name="TextBox 4"/>
          <p:cNvSpPr txBox="1">
            <a:spLocks noChangeArrowheads="1"/>
          </p:cNvSpPr>
          <p:nvPr/>
        </p:nvSpPr>
        <p:spPr bwMode="auto">
          <a:xfrm>
            <a:off x="990600" y="1600200"/>
            <a:ext cx="3014663" cy="646112"/>
          </a:xfrm>
          <a:prstGeom prst="rect">
            <a:avLst/>
          </a:prstGeom>
          <a:solidFill>
            <a:schemeClr val="bg1"/>
          </a:solidFill>
          <a:ln w="9525">
            <a:noFill/>
            <a:miter lim="800000"/>
            <a:headEnd/>
            <a:tailEnd/>
          </a:ln>
        </p:spPr>
        <p:txBody>
          <a:bodyPr>
            <a:spAutoFit/>
          </a:bodyPr>
          <a:lstStyle/>
          <a:p>
            <a:r>
              <a:rPr lang="en-US" sz="1800" b="1" dirty="0">
                <a:latin typeface="Arial" charset="0"/>
                <a:cs typeface="Arial" charset="0"/>
              </a:rPr>
              <a:t>258 Total Collections</a:t>
            </a:r>
          </a:p>
          <a:p>
            <a:r>
              <a:rPr lang="en-US" sz="1800" b="1" dirty="0">
                <a:latin typeface="Arial" charset="0"/>
                <a:cs typeface="Arial" charset="0"/>
              </a:rPr>
              <a:t>21 April  - 22 June 2010</a:t>
            </a:r>
          </a:p>
        </p:txBody>
      </p:sp>
      <p:sp>
        <p:nvSpPr>
          <p:cNvPr id="12" name="TextBox 11"/>
          <p:cNvSpPr txBox="1"/>
          <p:nvPr/>
        </p:nvSpPr>
        <p:spPr>
          <a:xfrm>
            <a:off x="6617329" y="1447800"/>
            <a:ext cx="2483180" cy="415498"/>
          </a:xfrm>
          <a:prstGeom prst="rect">
            <a:avLst/>
          </a:prstGeom>
          <a:solidFill>
            <a:schemeClr val="bg1"/>
          </a:solidFill>
        </p:spPr>
        <p:txBody>
          <a:bodyPr wrap="none">
            <a:spAutoFit/>
          </a:bodyPr>
          <a:lstStyle/>
          <a:p>
            <a:pPr>
              <a:defRPr/>
            </a:pPr>
            <a:r>
              <a:rPr lang="en-US" sz="1050" b="1" dirty="0">
                <a:latin typeface="+mn-lt"/>
              </a:rPr>
              <a:t>Red:  International Disaster Charter</a:t>
            </a:r>
          </a:p>
          <a:p>
            <a:pPr algn="l">
              <a:defRPr/>
            </a:pPr>
            <a:r>
              <a:rPr lang="en-US" sz="1050" b="1" dirty="0">
                <a:latin typeface="+mn-lt"/>
              </a:rPr>
              <a:t>Blue:  CSTARS University of Miami</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B_shapefile_May2_ENVISAT.jpg"/>
          <p:cNvPicPr>
            <a:picLocks noChangeAspect="1"/>
          </p:cNvPicPr>
          <p:nvPr/>
        </p:nvPicPr>
        <p:blipFill>
          <a:blip r:embed="rId2" cstate="print">
            <a:lum bright="-43000" contrast="63000"/>
          </a:blip>
          <a:stretch>
            <a:fillRect/>
          </a:stretch>
        </p:blipFill>
        <p:spPr>
          <a:xfrm>
            <a:off x="1143000" y="4779467"/>
            <a:ext cx="1981200" cy="2078533"/>
          </a:xfrm>
          <a:prstGeom prst="rect">
            <a:avLst/>
          </a:prstGeom>
        </p:spPr>
      </p:pic>
      <p:pic>
        <p:nvPicPr>
          <p:cNvPr id="3" name="Picture 2" descr="GomspillMay2d.jpg"/>
          <p:cNvPicPr>
            <a:picLocks noChangeAspect="1"/>
          </p:cNvPicPr>
          <p:nvPr/>
        </p:nvPicPr>
        <p:blipFill>
          <a:blip r:embed="rId3" cstate="print">
            <a:lum bright="21000"/>
          </a:blip>
          <a:stretch>
            <a:fillRect/>
          </a:stretch>
        </p:blipFill>
        <p:spPr>
          <a:xfrm>
            <a:off x="4410635" y="3200400"/>
            <a:ext cx="4733365" cy="3657600"/>
          </a:xfrm>
          <a:prstGeom prst="rect">
            <a:avLst/>
          </a:prstGeom>
        </p:spPr>
      </p:pic>
      <p:pic>
        <p:nvPicPr>
          <p:cNvPr id="4" name="Picture 3" descr="Deepwater_Horizon_Spill_Envisat_20100502_0351.jpg"/>
          <p:cNvPicPr>
            <a:picLocks noChangeAspect="1"/>
          </p:cNvPicPr>
          <p:nvPr/>
        </p:nvPicPr>
        <p:blipFill>
          <a:blip r:embed="rId4" cstate="print">
            <a:lum bright="13000"/>
          </a:blip>
          <a:stretch>
            <a:fillRect/>
          </a:stretch>
        </p:blipFill>
        <p:spPr>
          <a:xfrm>
            <a:off x="0" y="1143000"/>
            <a:ext cx="4648200" cy="3591790"/>
          </a:xfrm>
          <a:prstGeom prst="rect">
            <a:avLst/>
          </a:prstGeom>
        </p:spPr>
      </p:pic>
      <p:sp>
        <p:nvSpPr>
          <p:cNvPr id="5" name="TextBox 4"/>
          <p:cNvSpPr txBox="1"/>
          <p:nvPr/>
        </p:nvSpPr>
        <p:spPr>
          <a:xfrm>
            <a:off x="4724400" y="685800"/>
            <a:ext cx="4267200" cy="2431435"/>
          </a:xfrm>
          <a:prstGeom prst="rect">
            <a:avLst/>
          </a:prstGeom>
          <a:noFill/>
        </p:spPr>
        <p:txBody>
          <a:bodyPr wrap="square" rtlCol="0">
            <a:spAutoFit/>
          </a:bodyPr>
          <a:lstStyle/>
          <a:p>
            <a:endParaRPr lang="en-US" dirty="0" smtClean="0"/>
          </a:p>
          <a:p>
            <a:endParaRPr lang="en-US" dirty="0" smtClean="0"/>
          </a:p>
          <a:p>
            <a:r>
              <a:rPr lang="en-US" b="1" dirty="0" smtClean="0"/>
              <a:t>May 2 ENVISAT ASAR VV Image</a:t>
            </a:r>
          </a:p>
          <a:p>
            <a:endParaRPr lang="en-US" sz="1400" dirty="0" smtClean="0"/>
          </a:p>
          <a:p>
            <a:pPr algn="l"/>
            <a:r>
              <a:rPr lang="en-US" sz="1400" b="1" dirty="0" smtClean="0"/>
              <a:t>Left - Manual Analysis – Imagery -   top</a:t>
            </a:r>
          </a:p>
          <a:p>
            <a:pPr algn="l"/>
            <a:r>
              <a:rPr lang="en-US" sz="1400" b="1" dirty="0" smtClean="0"/>
              <a:t>	           Shape File – bottom</a:t>
            </a:r>
          </a:p>
          <a:p>
            <a:pPr algn="l"/>
            <a:endParaRPr lang="en-US" sz="1400" b="1" dirty="0" smtClean="0"/>
          </a:p>
          <a:p>
            <a:pPr algn="l"/>
            <a:r>
              <a:rPr lang="en-US" sz="1400" b="1" dirty="0" smtClean="0"/>
              <a:t>STAR Research Automated Analysis – </a:t>
            </a:r>
          </a:p>
          <a:p>
            <a:pPr algn="l"/>
            <a:r>
              <a:rPr lang="en-US" sz="1400" b="1" dirty="0" smtClean="0"/>
              <a:t>Texture Classifying Neural Network Algorithm - </a:t>
            </a:r>
          </a:p>
          <a:p>
            <a:pPr algn="l"/>
            <a:r>
              <a:rPr lang="en-US" sz="1400" b="1" dirty="0" smtClean="0"/>
              <a:t>       Florida State University Partnership - below</a:t>
            </a:r>
            <a:endParaRPr lang="en-US" sz="1400" b="1" dirty="0"/>
          </a:p>
        </p:txBody>
      </p:sp>
      <p:sp>
        <p:nvSpPr>
          <p:cNvPr id="9" name="TextBox 8"/>
          <p:cNvSpPr txBox="1"/>
          <p:nvPr/>
        </p:nvSpPr>
        <p:spPr>
          <a:xfrm>
            <a:off x="2385805" y="96982"/>
            <a:ext cx="4259307" cy="830997"/>
          </a:xfrm>
          <a:prstGeom prst="rect">
            <a:avLst/>
          </a:prstGeom>
          <a:noFill/>
        </p:spPr>
        <p:txBody>
          <a:bodyPr wrap="none" rtlCol="0">
            <a:spAutoFit/>
          </a:bodyPr>
          <a:lstStyle/>
          <a:p>
            <a:r>
              <a:rPr lang="en-US" sz="2400" b="1" dirty="0" smtClean="0"/>
              <a:t>Development of Automated </a:t>
            </a:r>
          </a:p>
          <a:p>
            <a:r>
              <a:rPr lang="en-US" sz="2400" b="1" dirty="0" smtClean="0"/>
              <a:t>Oil Spill Mapping Algorithm</a:t>
            </a:r>
            <a:endParaRPr lang="en-US" sz="2400" b="1"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457200" y="274638"/>
            <a:ext cx="8229600" cy="563562"/>
          </a:xfrm>
        </p:spPr>
        <p:txBody>
          <a:bodyPr/>
          <a:lstStyle/>
          <a:p>
            <a:r>
              <a:rPr lang="en-US" sz="2800" b="1" dirty="0" smtClean="0"/>
              <a:t>Frequent Analyses Allowed</a:t>
            </a:r>
            <a:br>
              <a:rPr lang="en-US" sz="2800" b="1" dirty="0" smtClean="0"/>
            </a:br>
            <a:r>
              <a:rPr lang="en-US" sz="2800" b="1" dirty="0" smtClean="0"/>
              <a:t> Tracking of Oil Movement </a:t>
            </a:r>
            <a:endParaRPr lang="en-US" sz="2800" b="1" dirty="0"/>
          </a:p>
        </p:txBody>
      </p:sp>
      <p:sp>
        <p:nvSpPr>
          <p:cNvPr id="2054" name="Rectangle 6"/>
          <p:cNvSpPr>
            <a:spLocks noChangeArrowheads="1"/>
          </p:cNvSpPr>
          <p:nvPr/>
        </p:nvSpPr>
        <p:spPr bwMode="auto">
          <a:xfrm>
            <a:off x="152400" y="2057400"/>
            <a:ext cx="1905000" cy="3429000"/>
          </a:xfrm>
          <a:prstGeom prst="rect">
            <a:avLst/>
          </a:prstGeom>
          <a:solidFill>
            <a:srgbClr val="99CCFF"/>
          </a:solidFill>
          <a:ln w="9525">
            <a:solidFill>
              <a:schemeClr val="tx1"/>
            </a:solidFill>
            <a:miter lim="800000"/>
            <a:headEnd/>
            <a:tailEnd/>
          </a:ln>
          <a:effectLst/>
        </p:spPr>
        <p:txBody>
          <a:bodyPr wrap="none" anchor="ctr"/>
          <a:lstStyle/>
          <a:p>
            <a:endParaRPr lang="en-US"/>
          </a:p>
        </p:txBody>
      </p:sp>
      <p:sp>
        <p:nvSpPr>
          <p:cNvPr id="2055" name="Text Box 7"/>
          <p:cNvSpPr txBox="1">
            <a:spLocks noChangeArrowheads="1"/>
          </p:cNvSpPr>
          <p:nvPr/>
        </p:nvSpPr>
        <p:spPr bwMode="auto">
          <a:xfrm>
            <a:off x="193964" y="2244436"/>
            <a:ext cx="1828800" cy="3108543"/>
          </a:xfrm>
          <a:prstGeom prst="rect">
            <a:avLst/>
          </a:prstGeom>
          <a:noFill/>
          <a:ln w="9525">
            <a:noFill/>
            <a:miter lim="800000"/>
            <a:headEnd/>
            <a:tailEnd/>
          </a:ln>
          <a:effectLst/>
        </p:spPr>
        <p:txBody>
          <a:bodyPr wrap="square">
            <a:spAutoFit/>
          </a:bodyPr>
          <a:lstStyle/>
          <a:p>
            <a:pPr>
              <a:spcBef>
                <a:spcPct val="50000"/>
              </a:spcBef>
            </a:pPr>
            <a:r>
              <a:rPr lang="en-US" sz="1400" dirty="0" smtClean="0"/>
              <a:t>Time sequence of oil spill maps derived from ENVISAT Advanced SAR (ASAR) imagery (May 31 and June 3) and RADARSAT-1 imagery (June 1).  The Texture Classifying Neural Network Algorithm (TCNNA) was utilized to analyze the ASAR data.</a:t>
            </a:r>
          </a:p>
        </p:txBody>
      </p:sp>
      <p:pic>
        <p:nvPicPr>
          <p:cNvPr id="11" name="Picture 10" descr="OilAnimation3.gif"/>
          <p:cNvPicPr>
            <a:picLocks noChangeAspect="1"/>
          </p:cNvPicPr>
          <p:nvPr/>
        </p:nvPicPr>
        <p:blipFill>
          <a:blip r:embed="rId2" cstate="print"/>
          <a:stretch>
            <a:fillRect/>
          </a:stretch>
        </p:blipFill>
        <p:spPr>
          <a:xfrm>
            <a:off x="2209800" y="1295400"/>
            <a:ext cx="6817903" cy="50292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BMCC july11b.jpg"/>
          <p:cNvPicPr>
            <a:picLocks noChangeAspect="1"/>
          </p:cNvPicPr>
          <p:nvPr/>
        </p:nvPicPr>
        <p:blipFill>
          <a:blip r:embed="rId2" cstate="print"/>
          <a:srcRect/>
          <a:stretch>
            <a:fillRect/>
          </a:stretch>
        </p:blipFill>
        <p:spPr bwMode="auto">
          <a:xfrm>
            <a:off x="0" y="2853059"/>
            <a:ext cx="5181600" cy="4004941"/>
          </a:xfrm>
          <a:prstGeom prst="rect">
            <a:avLst/>
          </a:prstGeom>
          <a:noFill/>
          <a:ln w="9525">
            <a:noFill/>
            <a:miter lim="800000"/>
            <a:headEnd/>
            <a:tailEnd/>
          </a:ln>
        </p:spPr>
      </p:pic>
      <p:pic>
        <p:nvPicPr>
          <p:cNvPr id="2051" name="Picture 2" descr="Deepwater_Horizon_Spill_CSK2_20100711_1156.jpg"/>
          <p:cNvPicPr>
            <a:picLocks noChangeAspect="1"/>
          </p:cNvPicPr>
          <p:nvPr/>
        </p:nvPicPr>
        <p:blipFill>
          <a:blip r:embed="rId3" cstate="print"/>
          <a:srcRect/>
          <a:stretch>
            <a:fillRect/>
          </a:stretch>
        </p:blipFill>
        <p:spPr bwMode="auto">
          <a:xfrm>
            <a:off x="4191000" y="1066800"/>
            <a:ext cx="4724400" cy="3650284"/>
          </a:xfrm>
          <a:prstGeom prst="rect">
            <a:avLst/>
          </a:prstGeom>
          <a:noFill/>
          <a:ln w="9525">
            <a:noFill/>
            <a:miter lim="800000"/>
            <a:headEnd/>
            <a:tailEnd/>
          </a:ln>
        </p:spPr>
      </p:pic>
      <p:sp>
        <p:nvSpPr>
          <p:cNvPr id="2052" name="TextBox 3"/>
          <p:cNvSpPr txBox="1">
            <a:spLocks noChangeArrowheads="1"/>
          </p:cNvSpPr>
          <p:nvPr/>
        </p:nvSpPr>
        <p:spPr bwMode="auto">
          <a:xfrm>
            <a:off x="304800" y="1219200"/>
            <a:ext cx="3698064" cy="1815882"/>
          </a:xfrm>
          <a:prstGeom prst="rect">
            <a:avLst/>
          </a:prstGeom>
          <a:noFill/>
          <a:ln w="9525">
            <a:noFill/>
            <a:miter lim="800000"/>
            <a:headEnd/>
            <a:tailEnd/>
          </a:ln>
        </p:spPr>
        <p:txBody>
          <a:bodyPr wrap="none">
            <a:spAutoFit/>
          </a:bodyPr>
          <a:lstStyle/>
          <a:p>
            <a:pPr algn="l"/>
            <a:r>
              <a:rPr lang="en-US" sz="1600" b="1" dirty="0" smtClean="0">
                <a:latin typeface="Calibri" pitchFamily="34" charset="0"/>
              </a:rPr>
              <a:t>Florida </a:t>
            </a:r>
            <a:r>
              <a:rPr lang="en-US" sz="1600" b="1" dirty="0">
                <a:latin typeface="Calibri" pitchFamily="34" charset="0"/>
              </a:rPr>
              <a:t>State University </a:t>
            </a:r>
            <a:r>
              <a:rPr lang="en-US" sz="1600" b="1" dirty="0" smtClean="0">
                <a:latin typeface="Calibri" pitchFamily="34" charset="0"/>
              </a:rPr>
              <a:t>and NOAA </a:t>
            </a:r>
            <a:r>
              <a:rPr lang="en-US" sz="1600" b="1" dirty="0">
                <a:latin typeface="Calibri" pitchFamily="34" charset="0"/>
              </a:rPr>
              <a:t>are </a:t>
            </a:r>
          </a:p>
          <a:p>
            <a:pPr algn="l"/>
            <a:r>
              <a:rPr lang="en-US" sz="1600" b="1" dirty="0">
                <a:latin typeface="Calibri" pitchFamily="34" charset="0"/>
              </a:rPr>
              <a:t>collaborating on a study of the use of </a:t>
            </a:r>
          </a:p>
          <a:p>
            <a:pPr algn="l"/>
            <a:r>
              <a:rPr lang="en-US" sz="1600" b="1" dirty="0">
                <a:latin typeface="Calibri" pitchFamily="34" charset="0"/>
              </a:rPr>
              <a:t>visible </a:t>
            </a:r>
            <a:r>
              <a:rPr lang="en-US" sz="1600" b="1" dirty="0" smtClean="0">
                <a:latin typeface="Calibri" pitchFamily="34" charset="0"/>
              </a:rPr>
              <a:t>Sun glint </a:t>
            </a:r>
            <a:r>
              <a:rPr lang="en-US" sz="1600" b="1" dirty="0">
                <a:latin typeface="Calibri" pitchFamily="34" charset="0"/>
              </a:rPr>
              <a:t>imagery and SAR data to </a:t>
            </a:r>
          </a:p>
          <a:p>
            <a:pPr algn="l"/>
            <a:r>
              <a:rPr lang="en-US" sz="1600" b="1" dirty="0">
                <a:latin typeface="Calibri" pitchFamily="34" charset="0"/>
              </a:rPr>
              <a:t>obtain qualitative information on surface</a:t>
            </a:r>
          </a:p>
          <a:p>
            <a:pPr algn="l"/>
            <a:r>
              <a:rPr lang="en-US" sz="1600" b="1" dirty="0">
                <a:latin typeface="Calibri" pitchFamily="34" charset="0"/>
              </a:rPr>
              <a:t>oil thickness.  Shipboard oil thickness </a:t>
            </a:r>
          </a:p>
          <a:p>
            <a:pPr algn="l"/>
            <a:r>
              <a:rPr lang="en-US" sz="1600" b="1" dirty="0">
                <a:latin typeface="Calibri" pitchFamily="34" charset="0"/>
              </a:rPr>
              <a:t>samples </a:t>
            </a:r>
            <a:r>
              <a:rPr lang="en-US" sz="1600" b="1" dirty="0" smtClean="0">
                <a:latin typeface="Calibri" pitchFamily="34" charset="0"/>
              </a:rPr>
              <a:t>were </a:t>
            </a:r>
            <a:r>
              <a:rPr lang="en-US" sz="1600" b="1" dirty="0">
                <a:latin typeface="Calibri" pitchFamily="34" charset="0"/>
              </a:rPr>
              <a:t>taken during July for </a:t>
            </a:r>
          </a:p>
          <a:p>
            <a:pPr algn="l"/>
            <a:r>
              <a:rPr lang="en-US" sz="1600" b="1" dirty="0">
                <a:latin typeface="Calibri" pitchFamily="34" charset="0"/>
              </a:rPr>
              <a:t>algorithm development and validation. </a:t>
            </a:r>
          </a:p>
        </p:txBody>
      </p:sp>
      <p:sp>
        <p:nvSpPr>
          <p:cNvPr id="2053" name="TextBox 4"/>
          <p:cNvSpPr txBox="1">
            <a:spLocks noChangeArrowheads="1"/>
          </p:cNvSpPr>
          <p:nvPr/>
        </p:nvSpPr>
        <p:spPr bwMode="auto">
          <a:xfrm>
            <a:off x="5683334" y="4724400"/>
            <a:ext cx="3160545" cy="646331"/>
          </a:xfrm>
          <a:prstGeom prst="rect">
            <a:avLst/>
          </a:prstGeom>
          <a:noFill/>
          <a:ln w="9525">
            <a:noFill/>
            <a:miter lim="800000"/>
            <a:headEnd/>
            <a:tailEnd/>
          </a:ln>
        </p:spPr>
        <p:txBody>
          <a:bodyPr wrap="none">
            <a:spAutoFit/>
          </a:bodyPr>
          <a:lstStyle/>
          <a:p>
            <a:r>
              <a:rPr lang="en-US" b="1" dirty="0">
                <a:latin typeface="Calibri" pitchFamily="34" charset="0"/>
              </a:rPr>
              <a:t>Above: COSMO-SkyMed-2 SAR </a:t>
            </a:r>
          </a:p>
          <a:p>
            <a:r>
              <a:rPr lang="en-US" b="1" dirty="0">
                <a:latin typeface="Calibri" pitchFamily="34" charset="0"/>
              </a:rPr>
              <a:t>image July 11, 2010 11:56Z.</a:t>
            </a:r>
          </a:p>
        </p:txBody>
      </p:sp>
      <p:sp>
        <p:nvSpPr>
          <p:cNvPr id="2054" name="TextBox 5"/>
          <p:cNvSpPr txBox="1">
            <a:spLocks noChangeArrowheads="1"/>
          </p:cNvSpPr>
          <p:nvPr/>
        </p:nvSpPr>
        <p:spPr bwMode="auto">
          <a:xfrm>
            <a:off x="5001361" y="5657850"/>
            <a:ext cx="3511667" cy="1200329"/>
          </a:xfrm>
          <a:prstGeom prst="rect">
            <a:avLst/>
          </a:prstGeom>
          <a:noFill/>
          <a:ln w="9525">
            <a:noFill/>
            <a:miter lim="800000"/>
            <a:headEnd/>
            <a:tailEnd/>
          </a:ln>
        </p:spPr>
        <p:txBody>
          <a:bodyPr wrap="none">
            <a:spAutoFit/>
          </a:bodyPr>
          <a:lstStyle/>
          <a:p>
            <a:r>
              <a:rPr lang="en-US" b="1" dirty="0">
                <a:latin typeface="Calibri" pitchFamily="34" charset="0"/>
              </a:rPr>
              <a:t>Left: MODIS Visible image July 11, </a:t>
            </a:r>
          </a:p>
          <a:p>
            <a:r>
              <a:rPr lang="en-US" b="1" dirty="0">
                <a:latin typeface="Calibri" pitchFamily="34" charset="0"/>
              </a:rPr>
              <a:t>2010 16:43Z.  Oil outline from SAR </a:t>
            </a:r>
          </a:p>
          <a:p>
            <a:r>
              <a:rPr lang="en-US" b="1" dirty="0">
                <a:latin typeface="Calibri" pitchFamily="34" charset="0"/>
              </a:rPr>
              <a:t>in blue; outline of possibly thicker </a:t>
            </a:r>
          </a:p>
          <a:p>
            <a:r>
              <a:rPr lang="en-US" b="1" dirty="0">
                <a:latin typeface="Calibri" pitchFamily="34" charset="0"/>
              </a:rPr>
              <a:t>oil from MODIS in red</a:t>
            </a:r>
            <a:r>
              <a:rPr lang="en-US" b="1" dirty="0" smtClean="0">
                <a:latin typeface="Calibri" pitchFamily="34" charset="0"/>
              </a:rPr>
              <a:t>. </a:t>
            </a:r>
            <a:endParaRPr lang="en-US" b="1" dirty="0">
              <a:latin typeface="Calibri" pitchFamily="34" charset="0"/>
            </a:endParaRPr>
          </a:p>
        </p:txBody>
      </p:sp>
      <p:sp>
        <p:nvSpPr>
          <p:cNvPr id="9" name="TextBox 8"/>
          <p:cNvSpPr txBox="1"/>
          <p:nvPr/>
        </p:nvSpPr>
        <p:spPr>
          <a:xfrm>
            <a:off x="838200" y="304800"/>
            <a:ext cx="7518405" cy="461665"/>
          </a:xfrm>
          <a:prstGeom prst="rect">
            <a:avLst/>
          </a:prstGeom>
          <a:noFill/>
        </p:spPr>
        <p:txBody>
          <a:bodyPr wrap="none" rtlCol="0">
            <a:spAutoFit/>
          </a:bodyPr>
          <a:lstStyle/>
          <a:p>
            <a:r>
              <a:rPr lang="en-US" sz="2400" b="1" dirty="0" smtClean="0"/>
              <a:t>Oil Spill Thickness Research – Deepwater Horizon</a:t>
            </a:r>
            <a:endParaRPr lang="en-US" sz="2400" b="1"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3931277" y="2895600"/>
            <a:ext cx="5212723" cy="3733800"/>
          </a:xfrm>
          <a:prstGeom prst="rect">
            <a:avLst/>
          </a:prstGeom>
          <a:noFill/>
          <a:ln w="9525">
            <a:noFill/>
            <a:miter lim="800000"/>
            <a:headEnd/>
            <a:tailEnd/>
          </a:ln>
        </p:spPr>
      </p:pic>
      <p:sp>
        <p:nvSpPr>
          <p:cNvPr id="3" name="TextBox 2"/>
          <p:cNvSpPr txBox="1"/>
          <p:nvPr/>
        </p:nvSpPr>
        <p:spPr>
          <a:xfrm>
            <a:off x="5029200" y="1828800"/>
            <a:ext cx="3869393" cy="923330"/>
          </a:xfrm>
          <a:prstGeom prst="rect">
            <a:avLst/>
          </a:prstGeom>
          <a:noFill/>
        </p:spPr>
        <p:txBody>
          <a:bodyPr wrap="none" rtlCol="0">
            <a:spAutoFit/>
          </a:bodyPr>
          <a:lstStyle/>
          <a:p>
            <a:r>
              <a:rPr lang="en-US" b="1" dirty="0" smtClean="0"/>
              <a:t>AOML Surface Current Analysis </a:t>
            </a:r>
          </a:p>
          <a:p>
            <a:r>
              <a:rPr lang="en-US" b="1" dirty="0" smtClean="0"/>
              <a:t>Derived from Satellite Altimetry – </a:t>
            </a:r>
          </a:p>
          <a:p>
            <a:r>
              <a:rPr lang="en-US" b="1" dirty="0" smtClean="0"/>
              <a:t>	June 9, 2010</a:t>
            </a:r>
            <a:endParaRPr lang="en-US" b="1" dirty="0"/>
          </a:p>
        </p:txBody>
      </p:sp>
      <p:pic>
        <p:nvPicPr>
          <p:cNvPr id="4" name="Picture 3" descr="Deepwater_Horizon_Spill_Composite_June08.jpg"/>
          <p:cNvPicPr>
            <a:picLocks noChangeAspect="1"/>
          </p:cNvPicPr>
          <p:nvPr/>
        </p:nvPicPr>
        <p:blipFill>
          <a:blip r:embed="rId3" cstate="print"/>
          <a:stretch>
            <a:fillRect/>
          </a:stretch>
        </p:blipFill>
        <p:spPr>
          <a:xfrm>
            <a:off x="0" y="1143000"/>
            <a:ext cx="4876800" cy="3768436"/>
          </a:xfrm>
          <a:prstGeom prst="rect">
            <a:avLst/>
          </a:prstGeom>
        </p:spPr>
      </p:pic>
      <p:sp>
        <p:nvSpPr>
          <p:cNvPr id="6" name="TextBox 5"/>
          <p:cNvSpPr txBox="1"/>
          <p:nvPr/>
        </p:nvSpPr>
        <p:spPr>
          <a:xfrm>
            <a:off x="304800" y="5029200"/>
            <a:ext cx="3369256" cy="646331"/>
          </a:xfrm>
          <a:prstGeom prst="rect">
            <a:avLst/>
          </a:prstGeom>
          <a:noFill/>
        </p:spPr>
        <p:txBody>
          <a:bodyPr wrap="none" rtlCol="0">
            <a:spAutoFit/>
          </a:bodyPr>
          <a:lstStyle/>
          <a:p>
            <a:r>
              <a:rPr lang="en-US" b="1" dirty="0" smtClean="0"/>
              <a:t>NESDIS Composite Analysis </a:t>
            </a:r>
          </a:p>
          <a:p>
            <a:r>
              <a:rPr lang="en-US" b="1" dirty="0" smtClean="0"/>
              <a:t> June 8, 2010</a:t>
            </a:r>
          </a:p>
        </p:txBody>
      </p:sp>
      <p:sp>
        <p:nvSpPr>
          <p:cNvPr id="7" name="Title 6"/>
          <p:cNvSpPr>
            <a:spLocks noGrp="1"/>
          </p:cNvSpPr>
          <p:nvPr>
            <p:ph type="title"/>
          </p:nvPr>
        </p:nvSpPr>
        <p:spPr>
          <a:xfrm>
            <a:off x="533400" y="0"/>
            <a:ext cx="8229600" cy="1143000"/>
          </a:xfrm>
        </p:spPr>
        <p:txBody>
          <a:bodyPr/>
          <a:lstStyle/>
          <a:p>
            <a:r>
              <a:rPr lang="en-US" sz="3200" b="1" dirty="0" smtClean="0"/>
              <a:t>Oceanographic Data was Employed</a:t>
            </a:r>
            <a:br>
              <a:rPr lang="en-US" sz="3200" b="1" dirty="0" smtClean="0"/>
            </a:br>
            <a:r>
              <a:rPr lang="en-US" sz="3200" b="1" dirty="0" smtClean="0"/>
              <a:t> to Understand Oil Motion</a:t>
            </a:r>
            <a:endParaRPr lang="en-US" sz="3200" b="1"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457200" y="0"/>
            <a:ext cx="8229600" cy="1143000"/>
          </a:xfrm>
        </p:spPr>
        <p:txBody>
          <a:bodyPr/>
          <a:lstStyle/>
          <a:p>
            <a:r>
              <a:rPr lang="en-US" sz="2800" b="1" dirty="0" smtClean="0"/>
              <a:t>Operational SAR Implementation in NOAA Status and Plans</a:t>
            </a:r>
          </a:p>
        </p:txBody>
      </p:sp>
      <p:sp>
        <p:nvSpPr>
          <p:cNvPr id="189443" name="Rectangle 3"/>
          <p:cNvSpPr>
            <a:spLocks noGrp="1" noChangeArrowheads="1"/>
          </p:cNvSpPr>
          <p:nvPr>
            <p:ph type="body" idx="1"/>
          </p:nvPr>
        </p:nvSpPr>
        <p:spPr>
          <a:xfrm>
            <a:off x="0" y="1066800"/>
            <a:ext cx="9144000" cy="5562600"/>
          </a:xfrm>
        </p:spPr>
        <p:txBody>
          <a:bodyPr/>
          <a:lstStyle/>
          <a:p>
            <a:r>
              <a:rPr lang="en-US" sz="2400" b="1" dirty="0" smtClean="0"/>
              <a:t>There are currently 10 “commercial”  SAR satellites in orbit</a:t>
            </a:r>
          </a:p>
          <a:p>
            <a:pPr lvl="1"/>
            <a:r>
              <a:rPr lang="en-US" sz="1800" b="1" dirty="0" smtClean="0">
                <a:ea typeface="ＭＳ Ｐゴシック" pitchFamily="1" charset="-128"/>
              </a:rPr>
              <a:t>Canada: Radarsat-1 (1995), Radarsat-2 (2008),  C-Band</a:t>
            </a:r>
          </a:p>
          <a:p>
            <a:pPr lvl="1"/>
            <a:r>
              <a:rPr lang="en-US" sz="1800" b="1" dirty="0" smtClean="0">
                <a:ea typeface="ＭＳ Ｐゴシック" pitchFamily="1" charset="-128"/>
              </a:rPr>
              <a:t>ESA: ERS-2(1995), </a:t>
            </a:r>
            <a:r>
              <a:rPr lang="en-US" sz="1800" b="1" dirty="0" err="1" smtClean="0">
                <a:ea typeface="ＭＳ Ｐゴシック" pitchFamily="1" charset="-128"/>
              </a:rPr>
              <a:t>Envisat</a:t>
            </a:r>
            <a:r>
              <a:rPr lang="en-US" sz="1800" b="1" dirty="0" smtClean="0">
                <a:ea typeface="ＭＳ Ｐゴシック" pitchFamily="1" charset="-128"/>
              </a:rPr>
              <a:t>-ASAR(2002),  C-Band</a:t>
            </a:r>
          </a:p>
          <a:p>
            <a:pPr lvl="1"/>
            <a:r>
              <a:rPr lang="en-US" sz="1800" b="1" dirty="0" smtClean="0">
                <a:ea typeface="ＭＳ Ｐゴシック" pitchFamily="1" charset="-128"/>
              </a:rPr>
              <a:t>Japan:  ALOS-PALSAR (2006),  L-band</a:t>
            </a:r>
          </a:p>
          <a:p>
            <a:pPr lvl="1"/>
            <a:r>
              <a:rPr lang="en-US" sz="1800" b="1" dirty="0" smtClean="0">
                <a:ea typeface="ＭＳ Ｐゴシック" pitchFamily="1" charset="-128"/>
              </a:rPr>
              <a:t>Italy: Cosmo-</a:t>
            </a:r>
            <a:r>
              <a:rPr lang="en-US" sz="1800" b="1" dirty="0" err="1" smtClean="0">
                <a:ea typeface="ＭＳ Ｐゴシック" pitchFamily="1" charset="-128"/>
              </a:rPr>
              <a:t>SkyMed</a:t>
            </a:r>
            <a:r>
              <a:rPr lang="en-US" sz="1800" b="1" dirty="0" smtClean="0">
                <a:ea typeface="ＭＳ Ｐゴシック" pitchFamily="1" charset="-128"/>
              </a:rPr>
              <a:t> (2007),  X-band</a:t>
            </a:r>
          </a:p>
          <a:p>
            <a:pPr lvl="2"/>
            <a:r>
              <a:rPr lang="en-US" sz="1600" b="1" dirty="0" smtClean="0">
                <a:solidFill>
                  <a:srgbClr val="FF0000"/>
                </a:solidFill>
                <a:ea typeface="ＭＳ Ｐゴシック" pitchFamily="1" charset="-128"/>
              </a:rPr>
              <a:t>Currently 3 of 4 satellites on orbit</a:t>
            </a:r>
          </a:p>
          <a:p>
            <a:pPr lvl="1"/>
            <a:r>
              <a:rPr lang="en-US" sz="1800" b="1" dirty="0" smtClean="0">
                <a:ea typeface="ＭＳ Ｐゴシック" pitchFamily="1" charset="-128"/>
              </a:rPr>
              <a:t>Germany:  </a:t>
            </a:r>
            <a:r>
              <a:rPr lang="en-US" sz="1800" b="1" dirty="0" err="1" smtClean="0">
                <a:ea typeface="ＭＳ Ｐゴシック" pitchFamily="1" charset="-128"/>
              </a:rPr>
              <a:t>TerraSAR</a:t>
            </a:r>
            <a:r>
              <a:rPr lang="en-US" sz="1800" b="1" dirty="0" smtClean="0">
                <a:ea typeface="ＭＳ Ｐゴシック" pitchFamily="1" charset="-128"/>
              </a:rPr>
              <a:t>-X (2007), Tandem-X , X-band</a:t>
            </a:r>
          </a:p>
          <a:p>
            <a:pPr lvl="2"/>
            <a:r>
              <a:rPr lang="en-US" sz="1600" b="1" dirty="0" smtClean="0">
                <a:solidFill>
                  <a:srgbClr val="FF0000"/>
                </a:solidFill>
                <a:ea typeface="ＭＳ Ｐゴシック" pitchFamily="1" charset="-128"/>
              </a:rPr>
              <a:t>Currently  2 satellites on orbit</a:t>
            </a:r>
          </a:p>
          <a:p>
            <a:pPr lvl="1">
              <a:buFont typeface="Times New Roman" pitchFamily="18" charset="0"/>
              <a:buNone/>
            </a:pPr>
            <a:endParaRPr lang="en-US" sz="2000" dirty="0" smtClean="0">
              <a:ea typeface="ＭＳ Ｐゴシック" pitchFamily="1" charset="-128"/>
            </a:endParaRPr>
          </a:p>
          <a:p>
            <a:pPr lvl="1"/>
            <a:endParaRPr lang="en-US" dirty="0" smtClean="0">
              <a:ea typeface="ＭＳ Ｐゴシック" pitchFamily="1" charset="-128"/>
            </a:endParaRPr>
          </a:p>
        </p:txBody>
      </p:sp>
      <p:grpSp>
        <p:nvGrpSpPr>
          <p:cNvPr id="2" name="Group 11"/>
          <p:cNvGrpSpPr>
            <a:grpSpLocks/>
          </p:cNvGrpSpPr>
          <p:nvPr/>
        </p:nvGrpSpPr>
        <p:grpSpPr bwMode="auto">
          <a:xfrm>
            <a:off x="579438" y="2878138"/>
            <a:ext cx="8189912" cy="3798887"/>
            <a:chOff x="299" y="1782"/>
            <a:chExt cx="5382" cy="2496"/>
          </a:xfrm>
        </p:grpSpPr>
        <p:graphicFrame>
          <p:nvGraphicFramePr>
            <p:cNvPr id="189444" name="Object 4"/>
            <p:cNvGraphicFramePr>
              <a:graphicFrameLocks noChangeAspect="1"/>
            </p:cNvGraphicFramePr>
            <p:nvPr/>
          </p:nvGraphicFramePr>
          <p:xfrm>
            <a:off x="429" y="3192"/>
            <a:ext cx="1304" cy="1079"/>
          </p:xfrm>
          <a:graphic>
            <a:graphicData uri="http://schemas.openxmlformats.org/presentationml/2006/ole">
              <p:oleObj spid="_x0000_s78850" name="Image" r:id="rId3" imgW="2334575" imgH="1932109" progId="">
                <p:embed/>
              </p:oleObj>
            </a:graphicData>
          </a:graphic>
        </p:graphicFrame>
        <p:pic>
          <p:nvPicPr>
            <p:cNvPr id="189445" name="Picture 5"/>
            <p:cNvPicPr>
              <a:picLocks noChangeAspect="1" noChangeArrowheads="1"/>
            </p:cNvPicPr>
            <p:nvPr/>
          </p:nvPicPr>
          <p:blipFill>
            <a:blip r:embed="rId4" cstate="print"/>
            <a:srcRect/>
            <a:stretch>
              <a:fillRect/>
            </a:stretch>
          </p:blipFill>
          <p:spPr bwMode="auto">
            <a:xfrm>
              <a:off x="299" y="2715"/>
              <a:ext cx="792" cy="593"/>
            </a:xfrm>
            <a:prstGeom prst="rect">
              <a:avLst/>
            </a:prstGeom>
            <a:noFill/>
            <a:ln w="9525">
              <a:noFill/>
              <a:miter lim="800000"/>
              <a:headEnd/>
              <a:tailEnd/>
            </a:ln>
            <a:effectLst/>
          </p:spPr>
        </p:pic>
        <p:pic>
          <p:nvPicPr>
            <p:cNvPr id="189446" name="Picture 6"/>
            <p:cNvPicPr>
              <a:picLocks noChangeAspect="1" noChangeArrowheads="1"/>
            </p:cNvPicPr>
            <p:nvPr/>
          </p:nvPicPr>
          <p:blipFill>
            <a:blip r:embed="rId5" cstate="print"/>
            <a:srcRect l="12436" r="5440" b="11603"/>
            <a:stretch>
              <a:fillRect/>
            </a:stretch>
          </p:blipFill>
          <p:spPr bwMode="auto">
            <a:xfrm>
              <a:off x="2116" y="3288"/>
              <a:ext cx="1268" cy="960"/>
            </a:xfrm>
            <a:prstGeom prst="rect">
              <a:avLst/>
            </a:prstGeom>
            <a:noFill/>
            <a:ln w="9525">
              <a:noFill/>
              <a:miter lim="800000"/>
              <a:headEnd/>
              <a:tailEnd/>
            </a:ln>
            <a:effectLst/>
          </p:spPr>
        </p:pic>
        <p:pic>
          <p:nvPicPr>
            <p:cNvPr id="189447" name="Picture 7"/>
            <p:cNvPicPr>
              <a:picLocks noChangeAspect="1" noChangeArrowheads="1"/>
            </p:cNvPicPr>
            <p:nvPr/>
          </p:nvPicPr>
          <p:blipFill>
            <a:blip r:embed="rId6" cstate="print"/>
            <a:srcRect/>
            <a:stretch>
              <a:fillRect/>
            </a:stretch>
          </p:blipFill>
          <p:spPr bwMode="auto">
            <a:xfrm>
              <a:off x="3090" y="2493"/>
              <a:ext cx="1384" cy="1038"/>
            </a:xfrm>
            <a:prstGeom prst="rect">
              <a:avLst/>
            </a:prstGeom>
            <a:noFill/>
            <a:ln w="9525">
              <a:noFill/>
              <a:miter lim="800000"/>
              <a:headEnd/>
              <a:tailEnd/>
            </a:ln>
            <a:effectLst/>
          </p:spPr>
        </p:pic>
        <p:pic>
          <p:nvPicPr>
            <p:cNvPr id="189448" name="Picture 8"/>
            <p:cNvPicPr>
              <a:picLocks noChangeAspect="1" noChangeArrowheads="1"/>
            </p:cNvPicPr>
            <p:nvPr/>
          </p:nvPicPr>
          <p:blipFill>
            <a:blip r:embed="rId7" cstate="print"/>
            <a:srcRect t="18201" b="28799"/>
            <a:stretch>
              <a:fillRect/>
            </a:stretch>
          </p:blipFill>
          <p:spPr bwMode="auto">
            <a:xfrm>
              <a:off x="4141" y="1782"/>
              <a:ext cx="1505" cy="798"/>
            </a:xfrm>
            <a:prstGeom prst="rect">
              <a:avLst/>
            </a:prstGeom>
            <a:noFill/>
            <a:ln w="9525">
              <a:noFill/>
              <a:miter lim="800000"/>
              <a:headEnd/>
              <a:tailEnd/>
            </a:ln>
            <a:effectLst/>
          </p:spPr>
        </p:pic>
        <p:pic>
          <p:nvPicPr>
            <p:cNvPr id="189449" name="Picture 9"/>
            <p:cNvPicPr>
              <a:picLocks noChangeAspect="1" noChangeArrowheads="1"/>
            </p:cNvPicPr>
            <p:nvPr/>
          </p:nvPicPr>
          <p:blipFill>
            <a:blip r:embed="rId8" cstate="print"/>
            <a:srcRect/>
            <a:stretch>
              <a:fillRect/>
            </a:stretch>
          </p:blipFill>
          <p:spPr bwMode="auto">
            <a:xfrm>
              <a:off x="4176" y="3192"/>
              <a:ext cx="1505" cy="1086"/>
            </a:xfrm>
            <a:prstGeom prst="rect">
              <a:avLst/>
            </a:prstGeom>
            <a:noFill/>
            <a:ln w="9525">
              <a:noFill/>
              <a:miter lim="800000"/>
              <a:headEnd/>
              <a:tailEnd/>
            </a:ln>
            <a:effectLst/>
          </p:spPr>
        </p:pic>
        <p:pic>
          <p:nvPicPr>
            <p:cNvPr id="189450" name="Picture 10"/>
            <p:cNvPicPr>
              <a:picLocks noChangeAspect="1" noChangeArrowheads="1"/>
            </p:cNvPicPr>
            <p:nvPr/>
          </p:nvPicPr>
          <p:blipFill>
            <a:blip r:embed="rId9" cstate="print"/>
            <a:srcRect/>
            <a:stretch>
              <a:fillRect/>
            </a:stretch>
          </p:blipFill>
          <p:spPr bwMode="auto">
            <a:xfrm>
              <a:off x="1535" y="2406"/>
              <a:ext cx="810" cy="1020"/>
            </a:xfrm>
            <a:prstGeom prst="rect">
              <a:avLst/>
            </a:prstGeom>
            <a:noFill/>
            <a:ln w="9525">
              <a:noFill/>
              <a:miter lim="800000"/>
              <a:headEnd/>
              <a:tailEnd/>
            </a:ln>
            <a:effectLst/>
          </p:spPr>
        </p:pic>
      </p:gr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2"/>
          <p:cNvSpPr>
            <a:spLocks noChangeArrowheads="1"/>
          </p:cNvSpPr>
          <p:nvPr/>
        </p:nvSpPr>
        <p:spPr bwMode="auto">
          <a:xfrm>
            <a:off x="0" y="0"/>
            <a:ext cx="9144000" cy="6858000"/>
          </a:xfrm>
          <a:prstGeom prst="rect">
            <a:avLst/>
          </a:prstGeom>
          <a:solidFill>
            <a:schemeClr val="bg1"/>
          </a:solidFill>
          <a:ln w="12700">
            <a:solidFill>
              <a:schemeClr val="tx1"/>
            </a:solidFill>
            <a:miter lim="800000"/>
            <a:headEnd/>
            <a:tailEnd/>
          </a:ln>
          <a:effectLst/>
        </p:spPr>
        <p:txBody>
          <a:bodyPr wrap="none" anchor="ctr"/>
          <a:lstStyle/>
          <a:p>
            <a:endParaRPr lang="en-US" dirty="0"/>
          </a:p>
        </p:txBody>
      </p:sp>
      <p:sp>
        <p:nvSpPr>
          <p:cNvPr id="657411" name="Rectangle 4"/>
          <p:cNvSpPr txBox="1">
            <a:spLocks noGrp="1" noChangeArrowheads="1"/>
          </p:cNvSpPr>
          <p:nvPr/>
        </p:nvSpPr>
        <p:spPr bwMode="auto">
          <a:xfrm>
            <a:off x="0" y="6381750"/>
            <a:ext cx="2895600" cy="476250"/>
          </a:xfrm>
          <a:prstGeom prst="rect">
            <a:avLst/>
          </a:prstGeom>
          <a:noFill/>
          <a:ln w="9525">
            <a:noFill/>
            <a:miter lim="800000"/>
            <a:headEnd/>
            <a:tailEnd/>
          </a:ln>
        </p:spPr>
        <p:txBody>
          <a:bodyPr/>
          <a:lstStyle/>
          <a:p>
            <a:pPr eaLnBrk="1" hangingPunct="1"/>
            <a:endParaRPr lang="en-US" sz="800">
              <a:solidFill>
                <a:srgbClr val="0C2A8C"/>
              </a:solidFill>
              <a:ea typeface="MS PGothic" pitchFamily="34" charset="-128"/>
            </a:endParaRPr>
          </a:p>
          <a:p>
            <a:pPr eaLnBrk="1" hangingPunct="1"/>
            <a:endParaRPr lang="en-US" sz="800">
              <a:solidFill>
                <a:srgbClr val="0C2A8C"/>
              </a:solidFill>
              <a:ea typeface="MS PGothic" pitchFamily="34" charset="-128"/>
            </a:endParaRPr>
          </a:p>
        </p:txBody>
      </p:sp>
      <p:sp>
        <p:nvSpPr>
          <p:cNvPr id="657412" name="Rectangle 5"/>
          <p:cNvSpPr txBox="1">
            <a:spLocks noGrp="1" noChangeArrowheads="1"/>
          </p:cNvSpPr>
          <p:nvPr/>
        </p:nvSpPr>
        <p:spPr bwMode="auto">
          <a:xfrm>
            <a:off x="6705600" y="6381750"/>
            <a:ext cx="2133600" cy="476250"/>
          </a:xfrm>
          <a:prstGeom prst="rect">
            <a:avLst/>
          </a:prstGeom>
          <a:noFill/>
          <a:ln w="9525">
            <a:noFill/>
            <a:miter lim="800000"/>
            <a:headEnd/>
            <a:tailEnd/>
          </a:ln>
        </p:spPr>
        <p:txBody>
          <a:bodyPr/>
          <a:lstStyle/>
          <a:p>
            <a:pPr algn="r" eaLnBrk="1" hangingPunct="1"/>
            <a:endParaRPr lang="en-US" sz="1200" b="1">
              <a:solidFill>
                <a:srgbClr val="0C2A8C"/>
              </a:solidFill>
              <a:ea typeface="MS PGothic" pitchFamily="34" charset="-128"/>
            </a:endParaRPr>
          </a:p>
        </p:txBody>
      </p:sp>
      <p:sp>
        <p:nvSpPr>
          <p:cNvPr id="657413" name="AutoShape 146"/>
          <p:cNvSpPr>
            <a:spLocks noChangeArrowheads="1"/>
          </p:cNvSpPr>
          <p:nvPr/>
        </p:nvSpPr>
        <p:spPr bwMode="auto">
          <a:xfrm>
            <a:off x="6400800" y="5486400"/>
            <a:ext cx="2628900" cy="503238"/>
          </a:xfrm>
          <a:custGeom>
            <a:avLst/>
            <a:gdLst>
              <a:gd name="T0" fmla="*/ 224013867 w 21600"/>
              <a:gd name="T1" fmla="*/ 0 h 21600"/>
              <a:gd name="T2" fmla="*/ 0 w 21600"/>
              <a:gd name="T3" fmla="*/ 5862233 h 21600"/>
              <a:gd name="T4" fmla="*/ 224013867 w 21600"/>
              <a:gd name="T5" fmla="*/ 11724442 h 21600"/>
              <a:gd name="T6" fmla="*/ 298685195 w 21600"/>
              <a:gd name="T7" fmla="*/ 5862233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alpha val="50195"/>
            </a:schemeClr>
          </a:solidFill>
          <a:ln w="9525">
            <a:solidFill>
              <a:schemeClr val="tx1"/>
            </a:solidFill>
            <a:miter lim="800000"/>
            <a:headEnd/>
            <a:tailEnd/>
          </a:ln>
        </p:spPr>
        <p:txBody>
          <a:bodyPr wrap="none" anchor="ctr"/>
          <a:lstStyle/>
          <a:p>
            <a:pPr algn="ctr" eaLnBrk="1" hangingPunct="1"/>
            <a:r>
              <a:rPr lang="en-US" sz="1000" b="1">
                <a:ea typeface="MS PGothic" pitchFamily="34" charset="-128"/>
              </a:rPr>
              <a:t>  </a:t>
            </a:r>
            <a:r>
              <a:rPr lang="en-US" sz="1400" b="1">
                <a:ea typeface="MS PGothic" pitchFamily="34" charset="-128"/>
              </a:rPr>
              <a:t>Canada: RCM (3 Sats)</a:t>
            </a:r>
          </a:p>
        </p:txBody>
      </p:sp>
      <p:sp>
        <p:nvSpPr>
          <p:cNvPr id="657414" name="Footer Placeholder 4"/>
          <p:cNvSpPr txBox="1">
            <a:spLocks noGrp="1"/>
          </p:cNvSpPr>
          <p:nvPr/>
        </p:nvSpPr>
        <p:spPr bwMode="auto">
          <a:xfrm>
            <a:off x="0" y="6629400"/>
            <a:ext cx="2895600" cy="228600"/>
          </a:xfrm>
          <a:prstGeom prst="rect">
            <a:avLst/>
          </a:prstGeom>
          <a:noFill/>
          <a:ln w="9525">
            <a:noFill/>
            <a:miter lim="800000"/>
            <a:headEnd/>
            <a:tailEnd/>
          </a:ln>
        </p:spPr>
        <p:txBody>
          <a:bodyPr/>
          <a:lstStyle/>
          <a:p>
            <a:pPr eaLnBrk="1" hangingPunct="1"/>
            <a:endParaRPr lang="en-US" sz="800">
              <a:solidFill>
                <a:srgbClr val="0C2A8C"/>
              </a:solidFill>
              <a:ea typeface="MS PGothic" pitchFamily="34" charset="-128"/>
            </a:endParaRPr>
          </a:p>
        </p:txBody>
      </p:sp>
      <p:grpSp>
        <p:nvGrpSpPr>
          <p:cNvPr id="2" name="Group 4"/>
          <p:cNvGrpSpPr>
            <a:grpSpLocks/>
          </p:cNvGrpSpPr>
          <p:nvPr/>
        </p:nvGrpSpPr>
        <p:grpSpPr bwMode="auto">
          <a:xfrm>
            <a:off x="411163" y="4600575"/>
            <a:ext cx="936625" cy="220663"/>
            <a:chOff x="259" y="2898"/>
            <a:chExt cx="590" cy="139"/>
          </a:xfrm>
        </p:grpSpPr>
        <p:sp>
          <p:nvSpPr>
            <p:cNvPr id="657416" name="Rectangle 6"/>
            <p:cNvSpPr>
              <a:spLocks noChangeArrowheads="1"/>
            </p:cNvSpPr>
            <p:nvPr/>
          </p:nvSpPr>
          <p:spPr bwMode="auto">
            <a:xfrm>
              <a:off x="259" y="2911"/>
              <a:ext cx="105" cy="126"/>
            </a:xfrm>
            <a:prstGeom prst="rect">
              <a:avLst/>
            </a:prstGeom>
            <a:solidFill>
              <a:schemeClr val="hlink"/>
            </a:solidFill>
            <a:ln w="17526">
              <a:solidFill>
                <a:srgbClr val="000000"/>
              </a:solidFill>
              <a:miter lim="800000"/>
              <a:headEnd/>
              <a:tailEnd/>
            </a:ln>
          </p:spPr>
          <p:txBody>
            <a:bodyPr lIns="0" tIns="0" rIns="0" bIns="0">
              <a:spAutoFit/>
            </a:bodyPr>
            <a:lstStyle/>
            <a:p>
              <a:pPr eaLnBrk="1" hangingPunct="1"/>
              <a:endParaRPr lang="en-US" sz="1200" b="1">
                <a:solidFill>
                  <a:srgbClr val="0C2A8C"/>
                </a:solidFill>
                <a:ea typeface="MS PGothic" pitchFamily="34" charset="-128"/>
              </a:endParaRPr>
            </a:p>
          </p:txBody>
        </p:sp>
        <p:sp>
          <p:nvSpPr>
            <p:cNvPr id="657417" name="Rectangle 9"/>
            <p:cNvSpPr>
              <a:spLocks noChangeArrowheads="1"/>
            </p:cNvSpPr>
            <p:nvPr/>
          </p:nvSpPr>
          <p:spPr bwMode="auto">
            <a:xfrm>
              <a:off x="474" y="2898"/>
              <a:ext cx="375" cy="115"/>
            </a:xfrm>
            <a:prstGeom prst="rect">
              <a:avLst/>
            </a:prstGeom>
            <a:noFill/>
            <a:ln w="9525">
              <a:noFill/>
              <a:miter lim="800000"/>
              <a:headEnd/>
              <a:tailEnd/>
            </a:ln>
          </p:spPr>
          <p:txBody>
            <a:bodyPr lIns="0" tIns="0" rIns="0" bIns="0">
              <a:spAutoFit/>
            </a:bodyPr>
            <a:lstStyle/>
            <a:p>
              <a:pPr algn="ctr"/>
              <a:r>
                <a:rPr lang="en-US" sz="1200" b="1">
                  <a:solidFill>
                    <a:srgbClr val="000000"/>
                  </a:solidFill>
                  <a:ea typeface="MS PGothic" pitchFamily="34" charset="-128"/>
                </a:rPr>
                <a:t>On orbit</a:t>
              </a:r>
              <a:endParaRPr lang="en-US" sz="1200">
                <a:latin typeface="Futura Md BT" pitchFamily="34" charset="0"/>
                <a:ea typeface="MS PGothic" pitchFamily="34" charset="-128"/>
              </a:endParaRPr>
            </a:p>
          </p:txBody>
        </p:sp>
      </p:grpSp>
      <p:sp>
        <p:nvSpPr>
          <p:cNvPr id="657418" name="Rectangle 7"/>
          <p:cNvSpPr>
            <a:spLocks noChangeArrowheads="1"/>
          </p:cNvSpPr>
          <p:nvPr/>
        </p:nvSpPr>
        <p:spPr bwMode="auto">
          <a:xfrm>
            <a:off x="411163" y="4933950"/>
            <a:ext cx="166687" cy="200025"/>
          </a:xfrm>
          <a:prstGeom prst="rect">
            <a:avLst/>
          </a:prstGeom>
          <a:solidFill>
            <a:schemeClr val="hlink">
              <a:alpha val="50195"/>
            </a:schemeClr>
          </a:solidFill>
          <a:ln w="17526">
            <a:solidFill>
              <a:schemeClr val="hlink"/>
            </a:solidFill>
            <a:miter lim="800000"/>
            <a:headEnd/>
            <a:tailEnd/>
          </a:ln>
        </p:spPr>
        <p:txBody>
          <a:bodyPr lIns="0" tIns="0" rIns="0" bIns="0">
            <a:spAutoFit/>
          </a:bodyPr>
          <a:lstStyle/>
          <a:p>
            <a:pPr eaLnBrk="1" hangingPunct="1"/>
            <a:endParaRPr lang="en-US" sz="1200" b="1">
              <a:solidFill>
                <a:srgbClr val="0C2A8C"/>
              </a:solidFill>
              <a:ea typeface="MS PGothic" pitchFamily="34" charset="-128"/>
            </a:endParaRPr>
          </a:p>
        </p:txBody>
      </p:sp>
      <p:sp>
        <p:nvSpPr>
          <p:cNvPr id="657419" name="Rectangle 10"/>
          <p:cNvSpPr>
            <a:spLocks noChangeArrowheads="1"/>
          </p:cNvSpPr>
          <p:nvPr/>
        </p:nvSpPr>
        <p:spPr bwMode="auto">
          <a:xfrm>
            <a:off x="763588" y="4906963"/>
            <a:ext cx="711200" cy="182562"/>
          </a:xfrm>
          <a:prstGeom prst="rect">
            <a:avLst/>
          </a:prstGeom>
          <a:noFill/>
          <a:ln w="9525">
            <a:noFill/>
            <a:miter lim="800000"/>
            <a:headEnd/>
            <a:tailEnd/>
          </a:ln>
        </p:spPr>
        <p:txBody>
          <a:bodyPr lIns="0" tIns="0" rIns="0" bIns="0">
            <a:spAutoFit/>
          </a:bodyPr>
          <a:lstStyle/>
          <a:p>
            <a:pPr algn="ctr"/>
            <a:r>
              <a:rPr lang="en-US" sz="1200" b="1">
                <a:solidFill>
                  <a:srgbClr val="000000"/>
                </a:solidFill>
                <a:ea typeface="MS PGothic" pitchFamily="34" charset="-128"/>
              </a:rPr>
              <a:t>Approved</a:t>
            </a:r>
            <a:endParaRPr lang="en-US" sz="1200">
              <a:latin typeface="Futura Md BT" pitchFamily="34" charset="0"/>
              <a:ea typeface="MS PGothic" pitchFamily="34" charset="-128"/>
            </a:endParaRPr>
          </a:p>
        </p:txBody>
      </p:sp>
      <p:sp>
        <p:nvSpPr>
          <p:cNvPr id="657420" name="Rectangle 8"/>
          <p:cNvSpPr>
            <a:spLocks noChangeArrowheads="1"/>
          </p:cNvSpPr>
          <p:nvPr/>
        </p:nvSpPr>
        <p:spPr bwMode="auto">
          <a:xfrm>
            <a:off x="411163" y="5254625"/>
            <a:ext cx="155575" cy="200025"/>
          </a:xfrm>
          <a:prstGeom prst="rect">
            <a:avLst/>
          </a:prstGeom>
          <a:solidFill>
            <a:srgbClr val="FF9999"/>
          </a:solidFill>
          <a:ln w="17526">
            <a:solidFill>
              <a:srgbClr val="000000"/>
            </a:solidFill>
            <a:miter lim="800000"/>
            <a:headEnd/>
            <a:tailEnd/>
          </a:ln>
        </p:spPr>
        <p:txBody>
          <a:bodyPr lIns="0" tIns="0" rIns="0" bIns="0">
            <a:spAutoFit/>
          </a:bodyPr>
          <a:lstStyle/>
          <a:p>
            <a:pPr eaLnBrk="1" hangingPunct="1"/>
            <a:endParaRPr lang="en-US" sz="1200" b="1">
              <a:solidFill>
                <a:srgbClr val="0C2A8C"/>
              </a:solidFill>
              <a:ea typeface="MS PGothic" pitchFamily="34" charset="-128"/>
            </a:endParaRPr>
          </a:p>
        </p:txBody>
      </p:sp>
      <p:sp>
        <p:nvSpPr>
          <p:cNvPr id="657421" name="Rectangle 11"/>
          <p:cNvSpPr>
            <a:spLocks noChangeArrowheads="1"/>
          </p:cNvSpPr>
          <p:nvPr/>
        </p:nvSpPr>
        <p:spPr bwMode="auto">
          <a:xfrm>
            <a:off x="766763" y="5213350"/>
            <a:ext cx="2116137" cy="212725"/>
          </a:xfrm>
          <a:prstGeom prst="rect">
            <a:avLst/>
          </a:prstGeom>
          <a:noFill/>
          <a:ln w="9525">
            <a:noFill/>
            <a:miter lim="800000"/>
            <a:headEnd/>
            <a:tailEnd/>
          </a:ln>
        </p:spPr>
        <p:txBody>
          <a:bodyPr lIns="0" tIns="0" rIns="0" bIns="0">
            <a:spAutoFit/>
          </a:bodyPr>
          <a:lstStyle/>
          <a:p>
            <a:r>
              <a:rPr lang="en-US" sz="1200" b="1">
                <a:solidFill>
                  <a:srgbClr val="000000"/>
                </a:solidFill>
                <a:ea typeface="MS PGothic" pitchFamily="34" charset="-128"/>
              </a:rPr>
              <a:t>Planned</a:t>
            </a:r>
            <a:r>
              <a:rPr lang="en-US" sz="1400" b="1">
                <a:solidFill>
                  <a:srgbClr val="000000"/>
                </a:solidFill>
                <a:ea typeface="MS PGothic" pitchFamily="34" charset="-128"/>
              </a:rPr>
              <a:t>/</a:t>
            </a:r>
            <a:r>
              <a:rPr lang="en-US" sz="1200" b="1">
                <a:solidFill>
                  <a:srgbClr val="000000"/>
                </a:solidFill>
                <a:ea typeface="MS PGothic" pitchFamily="34" charset="-128"/>
              </a:rPr>
              <a:t>Pending </a:t>
            </a:r>
          </a:p>
        </p:txBody>
      </p:sp>
      <p:sp>
        <p:nvSpPr>
          <p:cNvPr id="657422" name="Rectangle 12"/>
          <p:cNvSpPr>
            <a:spLocks noGrp="1" noChangeArrowheads="1"/>
          </p:cNvSpPr>
          <p:nvPr>
            <p:ph type="title" idx="4294967295"/>
          </p:nvPr>
        </p:nvSpPr>
        <p:spPr bwMode="auto">
          <a:xfrm>
            <a:off x="685800" y="-88900"/>
            <a:ext cx="7772400" cy="609600"/>
          </a:xfrm>
          <a:prstGeom prst="rect">
            <a:avLst/>
          </a:prstGeom>
          <a:noFill/>
        </p:spPr>
        <p:txBody>
          <a:bodyPr anchor="ctr"/>
          <a:lstStyle/>
          <a:p>
            <a:r>
              <a:rPr lang="en-US" sz="2200">
                <a:solidFill>
                  <a:schemeClr val="tx1"/>
                </a:solidFill>
              </a:rPr>
              <a:t>Synthetic Aperture Radar (SAR) Satellite Missions</a:t>
            </a:r>
          </a:p>
        </p:txBody>
      </p:sp>
      <p:sp>
        <p:nvSpPr>
          <p:cNvPr id="657423" name="Rectangle 45"/>
          <p:cNvSpPr>
            <a:spLocks noChangeArrowheads="1"/>
          </p:cNvSpPr>
          <p:nvPr/>
        </p:nvSpPr>
        <p:spPr bwMode="auto">
          <a:xfrm>
            <a:off x="5757863" y="3119438"/>
            <a:ext cx="34925" cy="152400"/>
          </a:xfrm>
          <a:prstGeom prst="rect">
            <a:avLst/>
          </a:prstGeom>
          <a:noFill/>
          <a:ln w="9525">
            <a:noFill/>
            <a:miter lim="800000"/>
            <a:headEnd/>
            <a:tailEnd/>
          </a:ln>
        </p:spPr>
        <p:txBody>
          <a:bodyPr wrap="none" lIns="0" tIns="0" rIns="0" bIns="0">
            <a:spAutoFit/>
          </a:bodyPr>
          <a:lstStyle/>
          <a:p>
            <a:pPr algn="ctr"/>
            <a:r>
              <a:rPr lang="en-US" sz="1000" b="1">
                <a:solidFill>
                  <a:srgbClr val="000000"/>
                </a:solidFill>
                <a:ea typeface="MS PGothic" pitchFamily="34" charset="-128"/>
              </a:rPr>
              <a:t> </a:t>
            </a:r>
            <a:endParaRPr lang="en-US" sz="1000">
              <a:latin typeface="Futura Md BT" pitchFamily="34" charset="0"/>
              <a:ea typeface="MS PGothic" pitchFamily="34" charset="-128"/>
            </a:endParaRPr>
          </a:p>
        </p:txBody>
      </p:sp>
      <p:grpSp>
        <p:nvGrpSpPr>
          <p:cNvPr id="3" name="Group 47"/>
          <p:cNvGrpSpPr>
            <a:grpSpLocks/>
          </p:cNvGrpSpPr>
          <p:nvPr/>
        </p:nvGrpSpPr>
        <p:grpSpPr bwMode="auto">
          <a:xfrm>
            <a:off x="304800" y="609600"/>
            <a:ext cx="6376987" cy="6019800"/>
            <a:chOff x="1555" y="720"/>
            <a:chExt cx="3513" cy="3168"/>
          </a:xfrm>
        </p:grpSpPr>
        <p:sp>
          <p:nvSpPr>
            <p:cNvPr id="657425" name="Line 48"/>
            <p:cNvSpPr>
              <a:spLocks noChangeShapeType="1"/>
            </p:cNvSpPr>
            <p:nvPr/>
          </p:nvSpPr>
          <p:spPr bwMode="auto">
            <a:xfrm>
              <a:off x="1555" y="769"/>
              <a:ext cx="1" cy="3119"/>
            </a:xfrm>
            <a:prstGeom prst="line">
              <a:avLst/>
            </a:prstGeom>
            <a:noFill/>
            <a:ln w="17463">
              <a:solidFill>
                <a:srgbClr val="000000"/>
              </a:solidFill>
              <a:round/>
              <a:headEnd/>
              <a:tailEnd/>
            </a:ln>
          </p:spPr>
          <p:txBody>
            <a:bodyPr wrap="none" lIns="0" tIns="0" rIns="0" bIns="0">
              <a:spAutoFit/>
            </a:bodyPr>
            <a:lstStyle/>
            <a:p>
              <a:endParaRPr lang="en-US"/>
            </a:p>
          </p:txBody>
        </p:sp>
        <p:sp>
          <p:nvSpPr>
            <p:cNvPr id="657426" name="Line 49"/>
            <p:cNvSpPr>
              <a:spLocks noChangeShapeType="1"/>
            </p:cNvSpPr>
            <p:nvPr/>
          </p:nvSpPr>
          <p:spPr bwMode="auto">
            <a:xfrm>
              <a:off x="1829" y="754"/>
              <a:ext cx="1" cy="3134"/>
            </a:xfrm>
            <a:prstGeom prst="line">
              <a:avLst/>
            </a:prstGeom>
            <a:noFill/>
            <a:ln w="17463">
              <a:solidFill>
                <a:srgbClr val="000000"/>
              </a:solidFill>
              <a:round/>
              <a:headEnd/>
              <a:tailEnd/>
            </a:ln>
          </p:spPr>
          <p:txBody>
            <a:bodyPr wrap="none" lIns="0" tIns="0" rIns="0" bIns="0">
              <a:spAutoFit/>
            </a:bodyPr>
            <a:lstStyle/>
            <a:p>
              <a:endParaRPr lang="en-US"/>
            </a:p>
          </p:txBody>
        </p:sp>
        <p:sp>
          <p:nvSpPr>
            <p:cNvPr id="657427" name="Line 50"/>
            <p:cNvSpPr>
              <a:spLocks noChangeShapeType="1"/>
            </p:cNvSpPr>
            <p:nvPr/>
          </p:nvSpPr>
          <p:spPr bwMode="auto">
            <a:xfrm>
              <a:off x="2092" y="754"/>
              <a:ext cx="1" cy="3134"/>
            </a:xfrm>
            <a:prstGeom prst="line">
              <a:avLst/>
            </a:prstGeom>
            <a:noFill/>
            <a:ln w="17463">
              <a:solidFill>
                <a:srgbClr val="000000"/>
              </a:solidFill>
              <a:round/>
              <a:headEnd/>
              <a:tailEnd/>
            </a:ln>
          </p:spPr>
          <p:txBody>
            <a:bodyPr wrap="none" lIns="0" tIns="0" rIns="0" bIns="0">
              <a:spAutoFit/>
            </a:bodyPr>
            <a:lstStyle/>
            <a:p>
              <a:endParaRPr lang="en-US"/>
            </a:p>
          </p:txBody>
        </p:sp>
        <p:sp>
          <p:nvSpPr>
            <p:cNvPr id="657428" name="Line 51"/>
            <p:cNvSpPr>
              <a:spLocks noChangeShapeType="1"/>
            </p:cNvSpPr>
            <p:nvPr/>
          </p:nvSpPr>
          <p:spPr bwMode="auto">
            <a:xfrm>
              <a:off x="2358" y="754"/>
              <a:ext cx="0" cy="3134"/>
            </a:xfrm>
            <a:prstGeom prst="line">
              <a:avLst/>
            </a:prstGeom>
            <a:noFill/>
            <a:ln w="17463">
              <a:solidFill>
                <a:srgbClr val="000000"/>
              </a:solidFill>
              <a:round/>
              <a:headEnd/>
              <a:tailEnd/>
            </a:ln>
          </p:spPr>
          <p:txBody>
            <a:bodyPr wrap="none" lIns="0" tIns="0" rIns="0" bIns="0">
              <a:spAutoFit/>
            </a:bodyPr>
            <a:lstStyle/>
            <a:p>
              <a:endParaRPr lang="en-US"/>
            </a:p>
          </p:txBody>
        </p:sp>
        <p:sp>
          <p:nvSpPr>
            <p:cNvPr id="657429" name="Line 52"/>
            <p:cNvSpPr>
              <a:spLocks noChangeShapeType="1"/>
            </p:cNvSpPr>
            <p:nvPr/>
          </p:nvSpPr>
          <p:spPr bwMode="auto">
            <a:xfrm>
              <a:off x="2632" y="754"/>
              <a:ext cx="0" cy="3134"/>
            </a:xfrm>
            <a:prstGeom prst="line">
              <a:avLst/>
            </a:prstGeom>
            <a:noFill/>
            <a:ln w="17463">
              <a:solidFill>
                <a:srgbClr val="000000"/>
              </a:solidFill>
              <a:round/>
              <a:headEnd/>
              <a:tailEnd/>
            </a:ln>
          </p:spPr>
          <p:txBody>
            <a:bodyPr wrap="none" lIns="0" tIns="0" rIns="0" bIns="0">
              <a:spAutoFit/>
            </a:bodyPr>
            <a:lstStyle/>
            <a:p>
              <a:endParaRPr lang="en-US"/>
            </a:p>
          </p:txBody>
        </p:sp>
        <p:sp>
          <p:nvSpPr>
            <p:cNvPr id="657430" name="Line 53"/>
            <p:cNvSpPr>
              <a:spLocks noChangeShapeType="1"/>
            </p:cNvSpPr>
            <p:nvPr/>
          </p:nvSpPr>
          <p:spPr bwMode="auto">
            <a:xfrm>
              <a:off x="2895" y="754"/>
              <a:ext cx="1" cy="3134"/>
            </a:xfrm>
            <a:prstGeom prst="line">
              <a:avLst/>
            </a:prstGeom>
            <a:noFill/>
            <a:ln w="17463">
              <a:solidFill>
                <a:srgbClr val="000000"/>
              </a:solidFill>
              <a:round/>
              <a:headEnd/>
              <a:tailEnd/>
            </a:ln>
          </p:spPr>
          <p:txBody>
            <a:bodyPr wrap="none" lIns="0" tIns="0" rIns="0" bIns="0">
              <a:spAutoFit/>
            </a:bodyPr>
            <a:lstStyle/>
            <a:p>
              <a:endParaRPr lang="en-US"/>
            </a:p>
          </p:txBody>
        </p:sp>
        <p:sp>
          <p:nvSpPr>
            <p:cNvPr id="657431" name="Line 54"/>
            <p:cNvSpPr>
              <a:spLocks noChangeShapeType="1"/>
            </p:cNvSpPr>
            <p:nvPr/>
          </p:nvSpPr>
          <p:spPr bwMode="auto">
            <a:xfrm>
              <a:off x="3170" y="769"/>
              <a:ext cx="0" cy="3119"/>
            </a:xfrm>
            <a:prstGeom prst="line">
              <a:avLst/>
            </a:prstGeom>
            <a:noFill/>
            <a:ln w="17463">
              <a:solidFill>
                <a:srgbClr val="000000"/>
              </a:solidFill>
              <a:round/>
              <a:headEnd/>
              <a:tailEnd/>
            </a:ln>
          </p:spPr>
          <p:txBody>
            <a:bodyPr wrap="none" lIns="0" tIns="0" rIns="0" bIns="0">
              <a:spAutoFit/>
            </a:bodyPr>
            <a:lstStyle/>
            <a:p>
              <a:endParaRPr lang="en-US"/>
            </a:p>
          </p:txBody>
        </p:sp>
        <p:sp>
          <p:nvSpPr>
            <p:cNvPr id="657432" name="Line 55"/>
            <p:cNvSpPr>
              <a:spLocks noChangeShapeType="1"/>
            </p:cNvSpPr>
            <p:nvPr/>
          </p:nvSpPr>
          <p:spPr bwMode="auto">
            <a:xfrm>
              <a:off x="3433" y="754"/>
              <a:ext cx="0" cy="3134"/>
            </a:xfrm>
            <a:prstGeom prst="line">
              <a:avLst/>
            </a:prstGeom>
            <a:noFill/>
            <a:ln w="17463">
              <a:solidFill>
                <a:srgbClr val="000000"/>
              </a:solidFill>
              <a:round/>
              <a:headEnd/>
              <a:tailEnd/>
            </a:ln>
          </p:spPr>
          <p:txBody>
            <a:bodyPr wrap="none" lIns="0" tIns="0" rIns="0" bIns="0">
              <a:spAutoFit/>
            </a:bodyPr>
            <a:lstStyle/>
            <a:p>
              <a:endParaRPr lang="en-US"/>
            </a:p>
          </p:txBody>
        </p:sp>
        <p:sp>
          <p:nvSpPr>
            <p:cNvPr id="657433" name="Line 56"/>
            <p:cNvSpPr>
              <a:spLocks noChangeShapeType="1"/>
            </p:cNvSpPr>
            <p:nvPr/>
          </p:nvSpPr>
          <p:spPr bwMode="auto">
            <a:xfrm>
              <a:off x="3707" y="754"/>
              <a:ext cx="0" cy="3134"/>
            </a:xfrm>
            <a:prstGeom prst="line">
              <a:avLst/>
            </a:prstGeom>
            <a:noFill/>
            <a:ln w="17463">
              <a:solidFill>
                <a:srgbClr val="000000"/>
              </a:solidFill>
              <a:round/>
              <a:headEnd/>
              <a:tailEnd/>
            </a:ln>
          </p:spPr>
          <p:txBody>
            <a:bodyPr wrap="none" lIns="0" tIns="0" rIns="0" bIns="0">
              <a:spAutoFit/>
            </a:bodyPr>
            <a:lstStyle/>
            <a:p>
              <a:endParaRPr lang="en-US"/>
            </a:p>
          </p:txBody>
        </p:sp>
        <p:sp>
          <p:nvSpPr>
            <p:cNvPr id="657434" name="Line 57"/>
            <p:cNvSpPr>
              <a:spLocks noChangeShapeType="1"/>
            </p:cNvSpPr>
            <p:nvPr/>
          </p:nvSpPr>
          <p:spPr bwMode="auto">
            <a:xfrm>
              <a:off x="3971" y="754"/>
              <a:ext cx="1" cy="3134"/>
            </a:xfrm>
            <a:prstGeom prst="line">
              <a:avLst/>
            </a:prstGeom>
            <a:noFill/>
            <a:ln w="17463">
              <a:solidFill>
                <a:srgbClr val="000000"/>
              </a:solidFill>
              <a:round/>
              <a:headEnd/>
              <a:tailEnd/>
            </a:ln>
          </p:spPr>
          <p:txBody>
            <a:bodyPr wrap="none" lIns="0" tIns="0" rIns="0" bIns="0">
              <a:spAutoFit/>
            </a:bodyPr>
            <a:lstStyle/>
            <a:p>
              <a:endParaRPr lang="en-US"/>
            </a:p>
          </p:txBody>
        </p:sp>
        <p:sp>
          <p:nvSpPr>
            <p:cNvPr id="657435" name="Line 58"/>
            <p:cNvSpPr>
              <a:spLocks noChangeShapeType="1"/>
            </p:cNvSpPr>
            <p:nvPr/>
          </p:nvSpPr>
          <p:spPr bwMode="auto">
            <a:xfrm>
              <a:off x="4235" y="739"/>
              <a:ext cx="1" cy="3149"/>
            </a:xfrm>
            <a:prstGeom prst="line">
              <a:avLst/>
            </a:prstGeom>
            <a:noFill/>
            <a:ln w="17463">
              <a:solidFill>
                <a:srgbClr val="000000"/>
              </a:solidFill>
              <a:round/>
              <a:headEnd/>
              <a:tailEnd/>
            </a:ln>
          </p:spPr>
          <p:txBody>
            <a:bodyPr wrap="none" lIns="0" tIns="0" rIns="0" bIns="0">
              <a:spAutoFit/>
            </a:bodyPr>
            <a:lstStyle/>
            <a:p>
              <a:endParaRPr lang="en-US"/>
            </a:p>
          </p:txBody>
        </p:sp>
        <p:sp>
          <p:nvSpPr>
            <p:cNvPr id="657436" name="Line 59"/>
            <p:cNvSpPr>
              <a:spLocks noChangeShapeType="1"/>
            </p:cNvSpPr>
            <p:nvPr/>
          </p:nvSpPr>
          <p:spPr bwMode="auto">
            <a:xfrm>
              <a:off x="4513" y="730"/>
              <a:ext cx="1" cy="3149"/>
            </a:xfrm>
            <a:prstGeom prst="line">
              <a:avLst/>
            </a:prstGeom>
            <a:noFill/>
            <a:ln w="17463">
              <a:solidFill>
                <a:srgbClr val="000000"/>
              </a:solidFill>
              <a:round/>
              <a:headEnd/>
              <a:tailEnd/>
            </a:ln>
          </p:spPr>
          <p:txBody>
            <a:bodyPr wrap="none" lIns="0" tIns="0" rIns="0" bIns="0">
              <a:spAutoFit/>
            </a:bodyPr>
            <a:lstStyle/>
            <a:p>
              <a:endParaRPr lang="en-US"/>
            </a:p>
          </p:txBody>
        </p:sp>
        <p:sp>
          <p:nvSpPr>
            <p:cNvPr id="657437" name="Line 60"/>
            <p:cNvSpPr>
              <a:spLocks noChangeShapeType="1"/>
            </p:cNvSpPr>
            <p:nvPr/>
          </p:nvSpPr>
          <p:spPr bwMode="auto">
            <a:xfrm>
              <a:off x="4790" y="730"/>
              <a:ext cx="1" cy="3149"/>
            </a:xfrm>
            <a:prstGeom prst="line">
              <a:avLst/>
            </a:prstGeom>
            <a:noFill/>
            <a:ln w="17463">
              <a:solidFill>
                <a:srgbClr val="000000"/>
              </a:solidFill>
              <a:round/>
              <a:headEnd/>
              <a:tailEnd/>
            </a:ln>
          </p:spPr>
          <p:txBody>
            <a:bodyPr wrap="none" lIns="0" tIns="0" rIns="0" bIns="0">
              <a:spAutoFit/>
            </a:bodyPr>
            <a:lstStyle/>
            <a:p>
              <a:endParaRPr lang="en-US"/>
            </a:p>
          </p:txBody>
        </p:sp>
        <p:sp>
          <p:nvSpPr>
            <p:cNvPr id="657438" name="Line 61"/>
            <p:cNvSpPr>
              <a:spLocks noChangeShapeType="1"/>
            </p:cNvSpPr>
            <p:nvPr/>
          </p:nvSpPr>
          <p:spPr bwMode="auto">
            <a:xfrm>
              <a:off x="5067" y="720"/>
              <a:ext cx="1" cy="3149"/>
            </a:xfrm>
            <a:prstGeom prst="line">
              <a:avLst/>
            </a:prstGeom>
            <a:noFill/>
            <a:ln w="17463">
              <a:solidFill>
                <a:srgbClr val="000000"/>
              </a:solidFill>
              <a:round/>
              <a:headEnd/>
              <a:tailEnd/>
            </a:ln>
          </p:spPr>
          <p:txBody>
            <a:bodyPr wrap="none" lIns="0" tIns="0" rIns="0" bIns="0">
              <a:spAutoFit/>
            </a:bodyPr>
            <a:lstStyle/>
            <a:p>
              <a:endParaRPr lang="en-US"/>
            </a:p>
          </p:txBody>
        </p:sp>
      </p:grpSp>
      <p:grpSp>
        <p:nvGrpSpPr>
          <p:cNvPr id="4" name="Group 172"/>
          <p:cNvGrpSpPr>
            <a:grpSpLocks/>
          </p:cNvGrpSpPr>
          <p:nvPr/>
        </p:nvGrpSpPr>
        <p:grpSpPr bwMode="auto">
          <a:xfrm>
            <a:off x="323850" y="444500"/>
            <a:ext cx="6851650" cy="352425"/>
            <a:chOff x="172" y="280"/>
            <a:chExt cx="4340" cy="222"/>
          </a:xfrm>
        </p:grpSpPr>
        <p:sp>
          <p:nvSpPr>
            <p:cNvPr id="657440" name="Rectangle 63"/>
            <p:cNvSpPr>
              <a:spLocks noChangeArrowheads="1"/>
            </p:cNvSpPr>
            <p:nvPr/>
          </p:nvSpPr>
          <p:spPr bwMode="auto">
            <a:xfrm>
              <a:off x="172" y="280"/>
              <a:ext cx="295" cy="222"/>
            </a:xfrm>
            <a:prstGeom prst="rect">
              <a:avLst/>
            </a:prstGeom>
            <a:solidFill>
              <a:schemeClr val="hlink"/>
            </a:solidFill>
            <a:ln w="17526">
              <a:solidFill>
                <a:srgbClr val="000000"/>
              </a:solidFill>
              <a:miter lim="800000"/>
              <a:headEnd/>
              <a:tailEnd/>
            </a:ln>
          </p:spPr>
          <p:txBody>
            <a:bodyPr wrap="none" lIns="0" tIns="0" rIns="0" bIns="0">
              <a:spAutoFit/>
            </a:bodyPr>
            <a:lstStyle/>
            <a:p>
              <a:pPr eaLnBrk="1" hangingPunct="1"/>
              <a:endParaRPr lang="en-US" sz="1200" b="1">
                <a:solidFill>
                  <a:srgbClr val="0C2A8C"/>
                </a:solidFill>
                <a:ea typeface="MS PGothic" pitchFamily="34" charset="-128"/>
              </a:endParaRPr>
            </a:p>
          </p:txBody>
        </p:sp>
        <p:sp>
          <p:nvSpPr>
            <p:cNvPr id="657441" name="Rectangle 64"/>
            <p:cNvSpPr>
              <a:spLocks noChangeArrowheads="1"/>
            </p:cNvSpPr>
            <p:nvPr/>
          </p:nvSpPr>
          <p:spPr bwMode="auto">
            <a:xfrm>
              <a:off x="307" y="322"/>
              <a:ext cx="100" cy="116"/>
            </a:xfrm>
            <a:prstGeom prst="rect">
              <a:avLst/>
            </a:prstGeom>
            <a:noFill/>
            <a:ln w="9525">
              <a:noFill/>
              <a:miter lim="800000"/>
              <a:headEnd/>
              <a:tailEnd/>
            </a:ln>
          </p:spPr>
          <p:txBody>
            <a:bodyPr wrap="none" lIns="0" tIns="0" rIns="0" bIns="0">
              <a:spAutoFit/>
            </a:bodyPr>
            <a:lstStyle/>
            <a:p>
              <a:pPr algn="ctr"/>
              <a:r>
                <a:rPr lang="en-US" sz="1200" b="1" dirty="0">
                  <a:solidFill>
                    <a:schemeClr val="bg1"/>
                  </a:solidFill>
                  <a:ea typeface="MS PGothic" pitchFamily="34" charset="-128"/>
                </a:rPr>
                <a:t>02</a:t>
              </a:r>
              <a:endParaRPr lang="en-US" sz="1200" dirty="0">
                <a:solidFill>
                  <a:schemeClr val="bg1"/>
                </a:solidFill>
                <a:latin typeface="Futura Md BT" pitchFamily="34" charset="0"/>
                <a:ea typeface="MS PGothic" pitchFamily="34" charset="-128"/>
              </a:endParaRPr>
            </a:p>
          </p:txBody>
        </p:sp>
        <p:sp>
          <p:nvSpPr>
            <p:cNvPr id="657442" name="Rectangle 65"/>
            <p:cNvSpPr>
              <a:spLocks noChangeArrowheads="1"/>
            </p:cNvSpPr>
            <p:nvPr/>
          </p:nvSpPr>
          <p:spPr bwMode="auto">
            <a:xfrm>
              <a:off x="476" y="280"/>
              <a:ext cx="303" cy="222"/>
            </a:xfrm>
            <a:prstGeom prst="rect">
              <a:avLst/>
            </a:prstGeom>
            <a:noFill/>
            <a:ln w="17526">
              <a:solidFill>
                <a:srgbClr val="000000"/>
              </a:solidFill>
              <a:miter lim="800000"/>
              <a:headEnd/>
              <a:tailEnd/>
            </a:ln>
          </p:spPr>
          <p:txBody>
            <a:bodyPr wrap="none" lIns="0" tIns="0" rIns="0" bIns="0">
              <a:spAutoFit/>
            </a:bodyPr>
            <a:lstStyle/>
            <a:p>
              <a:pPr eaLnBrk="1" hangingPunct="1"/>
              <a:endParaRPr lang="en-US" sz="1200" b="1">
                <a:solidFill>
                  <a:srgbClr val="0C2A8C"/>
                </a:solidFill>
                <a:ea typeface="MS PGothic" pitchFamily="34" charset="-128"/>
              </a:endParaRPr>
            </a:p>
          </p:txBody>
        </p:sp>
        <p:sp>
          <p:nvSpPr>
            <p:cNvPr id="657443" name="Rectangle 66"/>
            <p:cNvSpPr>
              <a:spLocks noChangeArrowheads="1"/>
            </p:cNvSpPr>
            <p:nvPr/>
          </p:nvSpPr>
          <p:spPr bwMode="auto">
            <a:xfrm>
              <a:off x="606" y="322"/>
              <a:ext cx="107" cy="115"/>
            </a:xfrm>
            <a:prstGeom prst="rect">
              <a:avLst/>
            </a:prstGeom>
            <a:noFill/>
            <a:ln w="9525">
              <a:noFill/>
              <a:miter lim="800000"/>
              <a:headEnd/>
              <a:tailEnd/>
            </a:ln>
          </p:spPr>
          <p:txBody>
            <a:bodyPr wrap="none" lIns="0" tIns="0" rIns="0" bIns="0">
              <a:spAutoFit/>
            </a:bodyPr>
            <a:lstStyle/>
            <a:p>
              <a:pPr algn="ctr"/>
              <a:r>
                <a:rPr lang="en-US" sz="1200" b="1">
                  <a:solidFill>
                    <a:srgbClr val="000000"/>
                  </a:solidFill>
                  <a:ea typeface="MS PGothic" pitchFamily="34" charset="-128"/>
                </a:rPr>
                <a:t>03</a:t>
              </a:r>
              <a:endParaRPr lang="en-US" sz="1200">
                <a:latin typeface="Futura Md BT" pitchFamily="34" charset="0"/>
                <a:ea typeface="MS PGothic" pitchFamily="34" charset="-128"/>
              </a:endParaRPr>
            </a:p>
          </p:txBody>
        </p:sp>
        <p:sp>
          <p:nvSpPr>
            <p:cNvPr id="657444" name="Rectangle 67"/>
            <p:cNvSpPr>
              <a:spLocks noChangeArrowheads="1"/>
            </p:cNvSpPr>
            <p:nvPr/>
          </p:nvSpPr>
          <p:spPr bwMode="auto">
            <a:xfrm>
              <a:off x="779" y="280"/>
              <a:ext cx="303" cy="222"/>
            </a:xfrm>
            <a:prstGeom prst="rect">
              <a:avLst/>
            </a:prstGeom>
            <a:solidFill>
              <a:schemeClr val="hlink"/>
            </a:solidFill>
            <a:ln w="17526">
              <a:solidFill>
                <a:srgbClr val="000000"/>
              </a:solidFill>
              <a:miter lim="800000"/>
              <a:headEnd/>
              <a:tailEnd/>
            </a:ln>
          </p:spPr>
          <p:txBody>
            <a:bodyPr wrap="none" lIns="0" tIns="0" rIns="0" bIns="0">
              <a:spAutoFit/>
            </a:bodyPr>
            <a:lstStyle/>
            <a:p>
              <a:pPr eaLnBrk="1" hangingPunct="1"/>
              <a:endParaRPr lang="en-US" sz="1200" b="1">
                <a:solidFill>
                  <a:srgbClr val="0C2A8C"/>
                </a:solidFill>
                <a:ea typeface="MS PGothic" pitchFamily="34" charset="-128"/>
              </a:endParaRPr>
            </a:p>
          </p:txBody>
        </p:sp>
        <p:sp>
          <p:nvSpPr>
            <p:cNvPr id="657445" name="Rectangle 68"/>
            <p:cNvSpPr>
              <a:spLocks noChangeArrowheads="1"/>
            </p:cNvSpPr>
            <p:nvPr/>
          </p:nvSpPr>
          <p:spPr bwMode="auto">
            <a:xfrm>
              <a:off x="913" y="322"/>
              <a:ext cx="100" cy="116"/>
            </a:xfrm>
            <a:prstGeom prst="rect">
              <a:avLst/>
            </a:prstGeom>
            <a:noFill/>
            <a:ln w="9525">
              <a:noFill/>
              <a:miter lim="800000"/>
              <a:headEnd/>
              <a:tailEnd/>
            </a:ln>
          </p:spPr>
          <p:txBody>
            <a:bodyPr wrap="none" lIns="0" tIns="0" rIns="0" bIns="0">
              <a:spAutoFit/>
            </a:bodyPr>
            <a:lstStyle/>
            <a:p>
              <a:pPr algn="ctr"/>
              <a:r>
                <a:rPr lang="en-US" sz="1200" b="1" dirty="0">
                  <a:solidFill>
                    <a:schemeClr val="bg1"/>
                  </a:solidFill>
                  <a:ea typeface="MS PGothic" pitchFamily="34" charset="-128"/>
                </a:rPr>
                <a:t>04</a:t>
              </a:r>
              <a:endParaRPr lang="en-US" sz="1200" dirty="0">
                <a:solidFill>
                  <a:schemeClr val="bg1"/>
                </a:solidFill>
                <a:latin typeface="Futura Md BT" pitchFamily="34" charset="0"/>
                <a:ea typeface="MS PGothic" pitchFamily="34" charset="-128"/>
              </a:endParaRPr>
            </a:p>
          </p:txBody>
        </p:sp>
        <p:sp>
          <p:nvSpPr>
            <p:cNvPr id="657446" name="Rectangle 69"/>
            <p:cNvSpPr>
              <a:spLocks noChangeArrowheads="1"/>
            </p:cNvSpPr>
            <p:nvPr/>
          </p:nvSpPr>
          <p:spPr bwMode="auto">
            <a:xfrm>
              <a:off x="1092" y="280"/>
              <a:ext cx="305" cy="222"/>
            </a:xfrm>
            <a:prstGeom prst="rect">
              <a:avLst/>
            </a:prstGeom>
            <a:solidFill>
              <a:schemeClr val="bg1"/>
            </a:solidFill>
            <a:ln w="17526">
              <a:solidFill>
                <a:srgbClr val="000000"/>
              </a:solidFill>
              <a:miter lim="800000"/>
              <a:headEnd/>
              <a:tailEnd/>
            </a:ln>
          </p:spPr>
          <p:txBody>
            <a:bodyPr wrap="none" lIns="0" tIns="0" rIns="0" bIns="0">
              <a:spAutoFit/>
            </a:bodyPr>
            <a:lstStyle/>
            <a:p>
              <a:pPr eaLnBrk="1" hangingPunct="1"/>
              <a:endParaRPr lang="en-US" sz="1200" b="1">
                <a:solidFill>
                  <a:srgbClr val="0C2A8C"/>
                </a:solidFill>
                <a:ea typeface="MS PGothic" pitchFamily="34" charset="-128"/>
              </a:endParaRPr>
            </a:p>
          </p:txBody>
        </p:sp>
        <p:sp>
          <p:nvSpPr>
            <p:cNvPr id="657447" name="Rectangle 70"/>
            <p:cNvSpPr>
              <a:spLocks noChangeArrowheads="1"/>
            </p:cNvSpPr>
            <p:nvPr/>
          </p:nvSpPr>
          <p:spPr bwMode="auto">
            <a:xfrm>
              <a:off x="1189" y="330"/>
              <a:ext cx="136" cy="115"/>
            </a:xfrm>
            <a:prstGeom prst="rect">
              <a:avLst/>
            </a:prstGeom>
            <a:noFill/>
            <a:ln w="9525">
              <a:noFill/>
              <a:miter lim="800000"/>
              <a:headEnd/>
              <a:tailEnd/>
            </a:ln>
          </p:spPr>
          <p:txBody>
            <a:bodyPr lIns="0" tIns="0" rIns="0" bIns="0">
              <a:spAutoFit/>
            </a:bodyPr>
            <a:lstStyle/>
            <a:p>
              <a:pPr algn="ctr"/>
              <a:r>
                <a:rPr lang="en-US" sz="1200" b="1">
                  <a:solidFill>
                    <a:srgbClr val="000000"/>
                  </a:solidFill>
                  <a:ea typeface="MS PGothic" pitchFamily="34" charset="-128"/>
                </a:rPr>
                <a:t>05</a:t>
              </a:r>
              <a:endParaRPr lang="en-US" sz="1200">
                <a:latin typeface="Futura Md BT" pitchFamily="34" charset="0"/>
                <a:ea typeface="MS PGothic" pitchFamily="34" charset="-128"/>
              </a:endParaRPr>
            </a:p>
          </p:txBody>
        </p:sp>
        <p:sp>
          <p:nvSpPr>
            <p:cNvPr id="657448" name="Rectangle 71"/>
            <p:cNvSpPr>
              <a:spLocks noChangeArrowheads="1"/>
            </p:cNvSpPr>
            <p:nvPr/>
          </p:nvSpPr>
          <p:spPr bwMode="auto">
            <a:xfrm>
              <a:off x="1397" y="280"/>
              <a:ext cx="301" cy="222"/>
            </a:xfrm>
            <a:prstGeom prst="rect">
              <a:avLst/>
            </a:prstGeom>
            <a:solidFill>
              <a:schemeClr val="hlink"/>
            </a:solidFill>
            <a:ln w="17526">
              <a:solidFill>
                <a:srgbClr val="000000"/>
              </a:solidFill>
              <a:miter lim="800000"/>
              <a:headEnd/>
              <a:tailEnd/>
            </a:ln>
          </p:spPr>
          <p:txBody>
            <a:bodyPr wrap="none" lIns="0" tIns="0" rIns="0" bIns="0">
              <a:spAutoFit/>
            </a:bodyPr>
            <a:lstStyle/>
            <a:p>
              <a:pPr eaLnBrk="1" hangingPunct="1"/>
              <a:endParaRPr lang="en-US" sz="1200" b="1">
                <a:solidFill>
                  <a:srgbClr val="0C2A8C"/>
                </a:solidFill>
                <a:ea typeface="MS PGothic" pitchFamily="34" charset="-128"/>
              </a:endParaRPr>
            </a:p>
          </p:txBody>
        </p:sp>
        <p:sp>
          <p:nvSpPr>
            <p:cNvPr id="657449" name="Rectangle 72"/>
            <p:cNvSpPr>
              <a:spLocks noChangeArrowheads="1"/>
            </p:cNvSpPr>
            <p:nvPr/>
          </p:nvSpPr>
          <p:spPr bwMode="auto">
            <a:xfrm>
              <a:off x="1533" y="322"/>
              <a:ext cx="100" cy="116"/>
            </a:xfrm>
            <a:prstGeom prst="rect">
              <a:avLst/>
            </a:prstGeom>
            <a:noFill/>
            <a:ln w="9525">
              <a:noFill/>
              <a:miter lim="800000"/>
              <a:headEnd/>
              <a:tailEnd/>
            </a:ln>
          </p:spPr>
          <p:txBody>
            <a:bodyPr wrap="none" lIns="0" tIns="0" rIns="0" bIns="0">
              <a:spAutoFit/>
            </a:bodyPr>
            <a:lstStyle/>
            <a:p>
              <a:pPr algn="ctr"/>
              <a:r>
                <a:rPr lang="en-US" sz="1200" b="1" dirty="0">
                  <a:solidFill>
                    <a:schemeClr val="bg1"/>
                  </a:solidFill>
                  <a:ea typeface="MS PGothic" pitchFamily="34" charset="-128"/>
                </a:rPr>
                <a:t>06</a:t>
              </a:r>
              <a:endParaRPr lang="en-US" sz="1200" dirty="0">
                <a:solidFill>
                  <a:schemeClr val="bg1"/>
                </a:solidFill>
                <a:latin typeface="Futura Md BT" pitchFamily="34" charset="0"/>
                <a:ea typeface="MS PGothic" pitchFamily="34" charset="-128"/>
              </a:endParaRPr>
            </a:p>
          </p:txBody>
        </p:sp>
        <p:sp>
          <p:nvSpPr>
            <p:cNvPr id="657450" name="Rectangle 73"/>
            <p:cNvSpPr>
              <a:spLocks noChangeArrowheads="1"/>
            </p:cNvSpPr>
            <p:nvPr/>
          </p:nvSpPr>
          <p:spPr bwMode="auto">
            <a:xfrm>
              <a:off x="1710" y="280"/>
              <a:ext cx="291" cy="222"/>
            </a:xfrm>
            <a:prstGeom prst="rect">
              <a:avLst/>
            </a:prstGeom>
            <a:solidFill>
              <a:schemeClr val="bg1"/>
            </a:solidFill>
            <a:ln w="17526">
              <a:solidFill>
                <a:srgbClr val="000000"/>
              </a:solidFill>
              <a:miter lim="800000"/>
              <a:headEnd/>
              <a:tailEnd/>
            </a:ln>
          </p:spPr>
          <p:txBody>
            <a:bodyPr wrap="none" lIns="0" tIns="0" rIns="0" bIns="0">
              <a:spAutoFit/>
            </a:bodyPr>
            <a:lstStyle/>
            <a:p>
              <a:pPr eaLnBrk="1" hangingPunct="1"/>
              <a:endParaRPr lang="en-US" sz="1200" b="1">
                <a:solidFill>
                  <a:srgbClr val="0C2A8C"/>
                </a:solidFill>
                <a:ea typeface="MS PGothic" pitchFamily="34" charset="-128"/>
              </a:endParaRPr>
            </a:p>
          </p:txBody>
        </p:sp>
        <p:sp>
          <p:nvSpPr>
            <p:cNvPr id="657451" name="Rectangle 74"/>
            <p:cNvSpPr>
              <a:spLocks noChangeArrowheads="1"/>
            </p:cNvSpPr>
            <p:nvPr/>
          </p:nvSpPr>
          <p:spPr bwMode="auto">
            <a:xfrm>
              <a:off x="1838" y="322"/>
              <a:ext cx="108" cy="115"/>
            </a:xfrm>
            <a:prstGeom prst="rect">
              <a:avLst/>
            </a:prstGeom>
            <a:noFill/>
            <a:ln w="9525">
              <a:noFill/>
              <a:miter lim="800000"/>
              <a:headEnd/>
              <a:tailEnd/>
            </a:ln>
          </p:spPr>
          <p:txBody>
            <a:bodyPr wrap="none" lIns="0" tIns="0" rIns="0" bIns="0">
              <a:spAutoFit/>
            </a:bodyPr>
            <a:lstStyle/>
            <a:p>
              <a:pPr algn="ctr"/>
              <a:r>
                <a:rPr lang="en-US" sz="1200" b="1">
                  <a:solidFill>
                    <a:srgbClr val="000000"/>
                  </a:solidFill>
                  <a:ea typeface="MS PGothic" pitchFamily="34" charset="-128"/>
                </a:rPr>
                <a:t>07</a:t>
              </a:r>
              <a:endParaRPr lang="en-US" sz="1200">
                <a:latin typeface="Futura Md BT" pitchFamily="34" charset="0"/>
                <a:ea typeface="MS PGothic" pitchFamily="34" charset="-128"/>
              </a:endParaRPr>
            </a:p>
          </p:txBody>
        </p:sp>
        <p:sp>
          <p:nvSpPr>
            <p:cNvPr id="657452" name="Rectangle 75"/>
            <p:cNvSpPr>
              <a:spLocks noChangeArrowheads="1"/>
            </p:cNvSpPr>
            <p:nvPr/>
          </p:nvSpPr>
          <p:spPr bwMode="auto">
            <a:xfrm>
              <a:off x="2013" y="280"/>
              <a:ext cx="302" cy="222"/>
            </a:xfrm>
            <a:prstGeom prst="rect">
              <a:avLst/>
            </a:prstGeom>
            <a:solidFill>
              <a:schemeClr val="hlink"/>
            </a:solidFill>
            <a:ln w="17526">
              <a:solidFill>
                <a:srgbClr val="000000"/>
              </a:solidFill>
              <a:miter lim="800000"/>
              <a:headEnd/>
              <a:tailEnd/>
            </a:ln>
          </p:spPr>
          <p:txBody>
            <a:bodyPr wrap="none" lIns="0" tIns="0" rIns="0" bIns="0">
              <a:spAutoFit/>
            </a:bodyPr>
            <a:lstStyle/>
            <a:p>
              <a:pPr eaLnBrk="1" hangingPunct="1"/>
              <a:endParaRPr lang="en-US" sz="1200" b="1">
                <a:solidFill>
                  <a:srgbClr val="0C2A8C"/>
                </a:solidFill>
                <a:ea typeface="MS PGothic" pitchFamily="34" charset="-128"/>
              </a:endParaRPr>
            </a:p>
          </p:txBody>
        </p:sp>
        <p:sp>
          <p:nvSpPr>
            <p:cNvPr id="657453" name="Rectangle 76"/>
            <p:cNvSpPr>
              <a:spLocks noChangeArrowheads="1"/>
            </p:cNvSpPr>
            <p:nvPr/>
          </p:nvSpPr>
          <p:spPr bwMode="auto">
            <a:xfrm>
              <a:off x="2149" y="322"/>
              <a:ext cx="100" cy="116"/>
            </a:xfrm>
            <a:prstGeom prst="rect">
              <a:avLst/>
            </a:prstGeom>
            <a:noFill/>
            <a:ln w="9525">
              <a:noFill/>
              <a:miter lim="800000"/>
              <a:headEnd/>
              <a:tailEnd/>
            </a:ln>
          </p:spPr>
          <p:txBody>
            <a:bodyPr wrap="none" lIns="0" tIns="0" rIns="0" bIns="0">
              <a:spAutoFit/>
            </a:bodyPr>
            <a:lstStyle/>
            <a:p>
              <a:pPr algn="ctr"/>
              <a:r>
                <a:rPr lang="en-US" sz="1200" b="1" dirty="0">
                  <a:solidFill>
                    <a:schemeClr val="bg1"/>
                  </a:solidFill>
                  <a:ea typeface="MS PGothic" pitchFamily="34" charset="-128"/>
                </a:rPr>
                <a:t>08</a:t>
              </a:r>
              <a:endParaRPr lang="en-US" sz="1200" dirty="0">
                <a:solidFill>
                  <a:schemeClr val="bg1"/>
                </a:solidFill>
                <a:latin typeface="Futura Md BT" pitchFamily="34" charset="0"/>
                <a:ea typeface="MS PGothic" pitchFamily="34" charset="-128"/>
              </a:endParaRPr>
            </a:p>
          </p:txBody>
        </p:sp>
        <p:sp>
          <p:nvSpPr>
            <p:cNvPr id="657454" name="Rectangle 77"/>
            <p:cNvSpPr>
              <a:spLocks noChangeArrowheads="1"/>
            </p:cNvSpPr>
            <p:nvPr/>
          </p:nvSpPr>
          <p:spPr bwMode="auto">
            <a:xfrm>
              <a:off x="2325" y="280"/>
              <a:ext cx="293" cy="222"/>
            </a:xfrm>
            <a:prstGeom prst="rect">
              <a:avLst/>
            </a:prstGeom>
            <a:solidFill>
              <a:schemeClr val="bg1"/>
            </a:solidFill>
            <a:ln w="17526">
              <a:solidFill>
                <a:srgbClr val="000000"/>
              </a:solidFill>
              <a:miter lim="800000"/>
              <a:headEnd/>
              <a:tailEnd/>
            </a:ln>
          </p:spPr>
          <p:txBody>
            <a:bodyPr wrap="none" lIns="0" tIns="0" rIns="0" bIns="0">
              <a:spAutoFit/>
            </a:bodyPr>
            <a:lstStyle/>
            <a:p>
              <a:pPr eaLnBrk="1" hangingPunct="1"/>
              <a:endParaRPr lang="en-US" sz="1200" b="1">
                <a:solidFill>
                  <a:srgbClr val="0C2A8C"/>
                </a:solidFill>
                <a:ea typeface="MS PGothic" pitchFamily="34" charset="-128"/>
              </a:endParaRPr>
            </a:p>
          </p:txBody>
        </p:sp>
        <p:sp>
          <p:nvSpPr>
            <p:cNvPr id="657455" name="Rectangle 78"/>
            <p:cNvSpPr>
              <a:spLocks noChangeArrowheads="1"/>
            </p:cNvSpPr>
            <p:nvPr/>
          </p:nvSpPr>
          <p:spPr bwMode="auto">
            <a:xfrm>
              <a:off x="2457" y="322"/>
              <a:ext cx="107" cy="115"/>
            </a:xfrm>
            <a:prstGeom prst="rect">
              <a:avLst/>
            </a:prstGeom>
            <a:noFill/>
            <a:ln w="9525">
              <a:noFill/>
              <a:miter lim="800000"/>
              <a:headEnd/>
              <a:tailEnd/>
            </a:ln>
          </p:spPr>
          <p:txBody>
            <a:bodyPr wrap="none" lIns="0" tIns="0" rIns="0" bIns="0">
              <a:spAutoFit/>
            </a:bodyPr>
            <a:lstStyle/>
            <a:p>
              <a:pPr algn="ctr"/>
              <a:r>
                <a:rPr lang="en-US" sz="1200" b="1">
                  <a:solidFill>
                    <a:srgbClr val="000000"/>
                  </a:solidFill>
                  <a:ea typeface="MS PGothic" pitchFamily="34" charset="-128"/>
                </a:rPr>
                <a:t>09</a:t>
              </a:r>
              <a:endParaRPr lang="en-US" sz="1200">
                <a:latin typeface="Futura Md BT" pitchFamily="34" charset="0"/>
                <a:ea typeface="MS PGothic" pitchFamily="34" charset="-128"/>
              </a:endParaRPr>
            </a:p>
          </p:txBody>
        </p:sp>
        <p:sp>
          <p:nvSpPr>
            <p:cNvPr id="657456" name="Rectangle 79"/>
            <p:cNvSpPr>
              <a:spLocks noChangeArrowheads="1"/>
            </p:cNvSpPr>
            <p:nvPr/>
          </p:nvSpPr>
          <p:spPr bwMode="auto">
            <a:xfrm>
              <a:off x="2629" y="280"/>
              <a:ext cx="302" cy="222"/>
            </a:xfrm>
            <a:prstGeom prst="rect">
              <a:avLst/>
            </a:prstGeom>
            <a:solidFill>
              <a:schemeClr val="hlink"/>
            </a:solidFill>
            <a:ln w="17526">
              <a:solidFill>
                <a:srgbClr val="000000"/>
              </a:solidFill>
              <a:miter lim="800000"/>
              <a:headEnd/>
              <a:tailEnd/>
            </a:ln>
          </p:spPr>
          <p:txBody>
            <a:bodyPr wrap="none" lIns="0" tIns="0" rIns="0" bIns="0">
              <a:spAutoFit/>
            </a:bodyPr>
            <a:lstStyle/>
            <a:p>
              <a:pPr eaLnBrk="1" hangingPunct="1"/>
              <a:endParaRPr lang="en-US" sz="1200" b="1">
                <a:solidFill>
                  <a:srgbClr val="0C2A8C"/>
                </a:solidFill>
                <a:ea typeface="MS PGothic" pitchFamily="34" charset="-128"/>
              </a:endParaRPr>
            </a:p>
          </p:txBody>
        </p:sp>
        <p:sp>
          <p:nvSpPr>
            <p:cNvPr id="657457" name="Rectangle 80"/>
            <p:cNvSpPr>
              <a:spLocks noChangeArrowheads="1"/>
            </p:cNvSpPr>
            <p:nvPr/>
          </p:nvSpPr>
          <p:spPr bwMode="auto">
            <a:xfrm>
              <a:off x="2764" y="322"/>
              <a:ext cx="100" cy="116"/>
            </a:xfrm>
            <a:prstGeom prst="rect">
              <a:avLst/>
            </a:prstGeom>
            <a:noFill/>
            <a:ln w="9525">
              <a:noFill/>
              <a:miter lim="800000"/>
              <a:headEnd/>
              <a:tailEnd/>
            </a:ln>
          </p:spPr>
          <p:txBody>
            <a:bodyPr wrap="none" lIns="0" tIns="0" rIns="0" bIns="0">
              <a:spAutoFit/>
            </a:bodyPr>
            <a:lstStyle/>
            <a:p>
              <a:pPr algn="ctr"/>
              <a:r>
                <a:rPr lang="en-US" sz="1200" b="1" dirty="0">
                  <a:solidFill>
                    <a:schemeClr val="bg1"/>
                  </a:solidFill>
                  <a:ea typeface="MS PGothic" pitchFamily="34" charset="-128"/>
                </a:rPr>
                <a:t>10</a:t>
              </a:r>
              <a:endParaRPr lang="en-US" sz="1200" dirty="0">
                <a:solidFill>
                  <a:schemeClr val="bg1"/>
                </a:solidFill>
                <a:latin typeface="Futura Md BT" pitchFamily="34" charset="0"/>
                <a:ea typeface="MS PGothic" pitchFamily="34" charset="-128"/>
              </a:endParaRPr>
            </a:p>
          </p:txBody>
        </p:sp>
        <p:sp>
          <p:nvSpPr>
            <p:cNvPr id="657458" name="Rectangle 81"/>
            <p:cNvSpPr>
              <a:spLocks noChangeArrowheads="1"/>
            </p:cNvSpPr>
            <p:nvPr/>
          </p:nvSpPr>
          <p:spPr bwMode="auto">
            <a:xfrm>
              <a:off x="2931" y="280"/>
              <a:ext cx="324" cy="222"/>
            </a:xfrm>
            <a:prstGeom prst="rect">
              <a:avLst/>
            </a:prstGeom>
            <a:solidFill>
              <a:schemeClr val="bg1"/>
            </a:solidFill>
            <a:ln w="17526">
              <a:solidFill>
                <a:srgbClr val="000000"/>
              </a:solidFill>
              <a:miter lim="800000"/>
              <a:headEnd/>
              <a:tailEnd/>
            </a:ln>
          </p:spPr>
          <p:txBody>
            <a:bodyPr wrap="none" lIns="0" tIns="0" rIns="0" bIns="0">
              <a:spAutoFit/>
            </a:bodyPr>
            <a:lstStyle/>
            <a:p>
              <a:pPr eaLnBrk="1" hangingPunct="1"/>
              <a:endParaRPr lang="en-US" sz="1200" b="1">
                <a:solidFill>
                  <a:srgbClr val="0C2A8C"/>
                </a:solidFill>
                <a:ea typeface="MS PGothic" pitchFamily="34" charset="-128"/>
              </a:endParaRPr>
            </a:p>
          </p:txBody>
        </p:sp>
        <p:sp>
          <p:nvSpPr>
            <p:cNvPr id="657459" name="Rectangle 82"/>
            <p:cNvSpPr>
              <a:spLocks noChangeArrowheads="1"/>
            </p:cNvSpPr>
            <p:nvPr/>
          </p:nvSpPr>
          <p:spPr bwMode="auto">
            <a:xfrm>
              <a:off x="3081" y="322"/>
              <a:ext cx="107" cy="115"/>
            </a:xfrm>
            <a:prstGeom prst="rect">
              <a:avLst/>
            </a:prstGeom>
            <a:noFill/>
            <a:ln w="9525">
              <a:noFill/>
              <a:miter lim="800000"/>
              <a:headEnd/>
              <a:tailEnd/>
            </a:ln>
          </p:spPr>
          <p:txBody>
            <a:bodyPr wrap="none" lIns="0" tIns="0" rIns="0" bIns="0">
              <a:spAutoFit/>
            </a:bodyPr>
            <a:lstStyle/>
            <a:p>
              <a:pPr algn="ctr"/>
              <a:r>
                <a:rPr lang="en-US" sz="1200" b="1">
                  <a:solidFill>
                    <a:srgbClr val="000000"/>
                  </a:solidFill>
                  <a:ea typeface="MS PGothic" pitchFamily="34" charset="-128"/>
                </a:rPr>
                <a:t>11</a:t>
              </a:r>
              <a:endParaRPr lang="en-US" sz="1200">
                <a:latin typeface="Futura Md BT" pitchFamily="34" charset="0"/>
                <a:ea typeface="MS PGothic" pitchFamily="34" charset="-128"/>
              </a:endParaRPr>
            </a:p>
          </p:txBody>
        </p:sp>
        <p:sp>
          <p:nvSpPr>
            <p:cNvPr id="657460" name="Rectangle 83"/>
            <p:cNvSpPr>
              <a:spLocks noChangeArrowheads="1"/>
            </p:cNvSpPr>
            <p:nvPr/>
          </p:nvSpPr>
          <p:spPr bwMode="auto">
            <a:xfrm>
              <a:off x="3245" y="280"/>
              <a:ext cx="314" cy="222"/>
            </a:xfrm>
            <a:prstGeom prst="rect">
              <a:avLst/>
            </a:prstGeom>
            <a:solidFill>
              <a:schemeClr val="hlink"/>
            </a:solidFill>
            <a:ln w="17526">
              <a:solidFill>
                <a:srgbClr val="000000"/>
              </a:solidFill>
              <a:miter lim="800000"/>
              <a:headEnd/>
              <a:tailEnd/>
            </a:ln>
          </p:spPr>
          <p:txBody>
            <a:bodyPr wrap="none" lIns="0" tIns="0" rIns="0" bIns="0">
              <a:spAutoFit/>
            </a:bodyPr>
            <a:lstStyle/>
            <a:p>
              <a:pPr eaLnBrk="1" hangingPunct="1"/>
              <a:endParaRPr lang="en-US" sz="1200" b="1">
                <a:solidFill>
                  <a:srgbClr val="0C2A8C"/>
                </a:solidFill>
                <a:ea typeface="MS PGothic" pitchFamily="34" charset="-128"/>
              </a:endParaRPr>
            </a:p>
          </p:txBody>
        </p:sp>
        <p:sp>
          <p:nvSpPr>
            <p:cNvPr id="657461" name="Rectangle 84"/>
            <p:cNvSpPr>
              <a:spLocks noChangeArrowheads="1"/>
            </p:cNvSpPr>
            <p:nvPr/>
          </p:nvSpPr>
          <p:spPr bwMode="auto">
            <a:xfrm>
              <a:off x="3390" y="322"/>
              <a:ext cx="100" cy="116"/>
            </a:xfrm>
            <a:prstGeom prst="rect">
              <a:avLst/>
            </a:prstGeom>
            <a:noFill/>
            <a:ln w="9525">
              <a:noFill/>
              <a:miter lim="800000"/>
              <a:headEnd/>
              <a:tailEnd/>
            </a:ln>
          </p:spPr>
          <p:txBody>
            <a:bodyPr wrap="none" lIns="0" tIns="0" rIns="0" bIns="0">
              <a:spAutoFit/>
            </a:bodyPr>
            <a:lstStyle/>
            <a:p>
              <a:pPr algn="ctr"/>
              <a:r>
                <a:rPr lang="en-US" sz="1200" b="1" dirty="0">
                  <a:solidFill>
                    <a:schemeClr val="bg1"/>
                  </a:solidFill>
                  <a:ea typeface="MS PGothic" pitchFamily="34" charset="-128"/>
                </a:rPr>
                <a:t>12</a:t>
              </a:r>
              <a:endParaRPr lang="en-US" sz="1200" dirty="0">
                <a:solidFill>
                  <a:schemeClr val="bg1"/>
                </a:solidFill>
                <a:latin typeface="Futura Md BT" pitchFamily="34" charset="0"/>
                <a:ea typeface="MS PGothic" pitchFamily="34" charset="-128"/>
              </a:endParaRPr>
            </a:p>
          </p:txBody>
        </p:sp>
        <p:sp>
          <p:nvSpPr>
            <p:cNvPr id="657462" name="Rectangle 85"/>
            <p:cNvSpPr>
              <a:spLocks noChangeArrowheads="1"/>
            </p:cNvSpPr>
            <p:nvPr/>
          </p:nvSpPr>
          <p:spPr bwMode="auto">
            <a:xfrm>
              <a:off x="3564" y="280"/>
              <a:ext cx="313" cy="222"/>
            </a:xfrm>
            <a:prstGeom prst="rect">
              <a:avLst/>
            </a:prstGeom>
            <a:solidFill>
              <a:schemeClr val="bg1"/>
            </a:solidFill>
            <a:ln w="17526">
              <a:solidFill>
                <a:srgbClr val="000000"/>
              </a:solidFill>
              <a:miter lim="800000"/>
              <a:headEnd/>
              <a:tailEnd/>
            </a:ln>
          </p:spPr>
          <p:txBody>
            <a:bodyPr wrap="none" lIns="0" tIns="0" rIns="0" bIns="0">
              <a:spAutoFit/>
            </a:bodyPr>
            <a:lstStyle/>
            <a:p>
              <a:pPr eaLnBrk="1" hangingPunct="1"/>
              <a:endParaRPr lang="en-US" sz="1200" b="1">
                <a:solidFill>
                  <a:srgbClr val="0C2A8C"/>
                </a:solidFill>
                <a:ea typeface="MS PGothic" pitchFamily="34" charset="-128"/>
              </a:endParaRPr>
            </a:p>
          </p:txBody>
        </p:sp>
        <p:sp>
          <p:nvSpPr>
            <p:cNvPr id="657463" name="Rectangle 86"/>
            <p:cNvSpPr>
              <a:spLocks noChangeArrowheads="1"/>
            </p:cNvSpPr>
            <p:nvPr/>
          </p:nvSpPr>
          <p:spPr bwMode="auto">
            <a:xfrm>
              <a:off x="3704" y="322"/>
              <a:ext cx="107" cy="115"/>
            </a:xfrm>
            <a:prstGeom prst="rect">
              <a:avLst/>
            </a:prstGeom>
            <a:noFill/>
            <a:ln w="9525">
              <a:noFill/>
              <a:miter lim="800000"/>
              <a:headEnd/>
              <a:tailEnd/>
            </a:ln>
          </p:spPr>
          <p:txBody>
            <a:bodyPr wrap="none" lIns="0" tIns="0" rIns="0" bIns="0">
              <a:spAutoFit/>
            </a:bodyPr>
            <a:lstStyle/>
            <a:p>
              <a:pPr algn="ctr"/>
              <a:r>
                <a:rPr lang="en-US" sz="1200" b="1">
                  <a:solidFill>
                    <a:srgbClr val="000000"/>
                  </a:solidFill>
                  <a:ea typeface="MS PGothic" pitchFamily="34" charset="-128"/>
                </a:rPr>
                <a:t>13</a:t>
              </a:r>
              <a:endParaRPr lang="en-US" sz="1200">
                <a:latin typeface="Futura Md BT" pitchFamily="34" charset="0"/>
                <a:ea typeface="MS PGothic" pitchFamily="34" charset="-128"/>
              </a:endParaRPr>
            </a:p>
          </p:txBody>
        </p:sp>
        <p:sp>
          <p:nvSpPr>
            <p:cNvPr id="657464" name="Rectangle 87"/>
            <p:cNvSpPr>
              <a:spLocks noChangeArrowheads="1"/>
            </p:cNvSpPr>
            <p:nvPr/>
          </p:nvSpPr>
          <p:spPr bwMode="auto">
            <a:xfrm>
              <a:off x="3880" y="280"/>
              <a:ext cx="314" cy="222"/>
            </a:xfrm>
            <a:prstGeom prst="rect">
              <a:avLst/>
            </a:prstGeom>
            <a:solidFill>
              <a:schemeClr val="hlink"/>
            </a:solidFill>
            <a:ln w="17526">
              <a:solidFill>
                <a:srgbClr val="000000"/>
              </a:solidFill>
              <a:miter lim="800000"/>
              <a:headEnd/>
              <a:tailEnd/>
            </a:ln>
          </p:spPr>
          <p:txBody>
            <a:bodyPr wrap="none" lIns="0" tIns="0" rIns="0" bIns="0">
              <a:spAutoFit/>
            </a:bodyPr>
            <a:lstStyle/>
            <a:p>
              <a:pPr eaLnBrk="1" hangingPunct="1"/>
              <a:endParaRPr lang="en-US" sz="1200" b="1">
                <a:solidFill>
                  <a:srgbClr val="0C2A8C"/>
                </a:solidFill>
                <a:ea typeface="MS PGothic" pitchFamily="34" charset="-128"/>
              </a:endParaRPr>
            </a:p>
          </p:txBody>
        </p:sp>
        <p:sp>
          <p:nvSpPr>
            <p:cNvPr id="657465" name="Rectangle 88"/>
            <p:cNvSpPr>
              <a:spLocks noChangeArrowheads="1"/>
            </p:cNvSpPr>
            <p:nvPr/>
          </p:nvSpPr>
          <p:spPr bwMode="auto">
            <a:xfrm>
              <a:off x="4025" y="322"/>
              <a:ext cx="100" cy="116"/>
            </a:xfrm>
            <a:prstGeom prst="rect">
              <a:avLst/>
            </a:prstGeom>
            <a:noFill/>
            <a:ln w="9525">
              <a:noFill/>
              <a:miter lim="800000"/>
              <a:headEnd/>
              <a:tailEnd/>
            </a:ln>
          </p:spPr>
          <p:txBody>
            <a:bodyPr wrap="none" lIns="0" tIns="0" rIns="0" bIns="0">
              <a:spAutoFit/>
            </a:bodyPr>
            <a:lstStyle/>
            <a:p>
              <a:pPr algn="ctr"/>
              <a:r>
                <a:rPr lang="en-US" sz="1200" b="1" dirty="0">
                  <a:solidFill>
                    <a:schemeClr val="bg1"/>
                  </a:solidFill>
                  <a:ea typeface="MS PGothic" pitchFamily="34" charset="-128"/>
                </a:rPr>
                <a:t>14</a:t>
              </a:r>
              <a:endParaRPr lang="en-US" sz="1200" dirty="0">
                <a:solidFill>
                  <a:schemeClr val="bg1"/>
                </a:solidFill>
                <a:latin typeface="Futura Md BT" pitchFamily="34" charset="0"/>
                <a:ea typeface="MS PGothic" pitchFamily="34" charset="-128"/>
              </a:endParaRPr>
            </a:p>
          </p:txBody>
        </p:sp>
        <p:sp>
          <p:nvSpPr>
            <p:cNvPr id="657466" name="Rectangle 89"/>
            <p:cNvSpPr>
              <a:spLocks noChangeArrowheads="1"/>
            </p:cNvSpPr>
            <p:nvPr/>
          </p:nvSpPr>
          <p:spPr bwMode="auto">
            <a:xfrm>
              <a:off x="4199" y="280"/>
              <a:ext cx="313" cy="222"/>
            </a:xfrm>
            <a:prstGeom prst="rect">
              <a:avLst/>
            </a:prstGeom>
            <a:solidFill>
              <a:schemeClr val="bg1"/>
            </a:solidFill>
            <a:ln w="17526">
              <a:solidFill>
                <a:srgbClr val="000000"/>
              </a:solidFill>
              <a:miter lim="800000"/>
              <a:headEnd/>
              <a:tailEnd/>
            </a:ln>
          </p:spPr>
          <p:txBody>
            <a:bodyPr wrap="none" lIns="0" tIns="0" rIns="0" bIns="0">
              <a:spAutoFit/>
            </a:bodyPr>
            <a:lstStyle/>
            <a:p>
              <a:pPr eaLnBrk="1" hangingPunct="1"/>
              <a:endParaRPr lang="en-US" sz="1200" b="1">
                <a:solidFill>
                  <a:srgbClr val="0C2A8C"/>
                </a:solidFill>
                <a:ea typeface="MS PGothic" pitchFamily="34" charset="-128"/>
              </a:endParaRPr>
            </a:p>
          </p:txBody>
        </p:sp>
        <p:sp>
          <p:nvSpPr>
            <p:cNvPr id="657467" name="Rectangle 90"/>
            <p:cNvSpPr>
              <a:spLocks noChangeArrowheads="1"/>
            </p:cNvSpPr>
            <p:nvPr/>
          </p:nvSpPr>
          <p:spPr bwMode="auto">
            <a:xfrm>
              <a:off x="4339" y="322"/>
              <a:ext cx="107" cy="115"/>
            </a:xfrm>
            <a:prstGeom prst="rect">
              <a:avLst/>
            </a:prstGeom>
            <a:noFill/>
            <a:ln w="9525">
              <a:noFill/>
              <a:miter lim="800000"/>
              <a:headEnd/>
              <a:tailEnd/>
            </a:ln>
          </p:spPr>
          <p:txBody>
            <a:bodyPr wrap="none" lIns="0" tIns="0" rIns="0" bIns="0">
              <a:spAutoFit/>
            </a:bodyPr>
            <a:lstStyle/>
            <a:p>
              <a:pPr algn="ctr"/>
              <a:r>
                <a:rPr lang="en-US" sz="1200" b="1" dirty="0">
                  <a:solidFill>
                    <a:srgbClr val="000000"/>
                  </a:solidFill>
                  <a:ea typeface="MS PGothic" pitchFamily="34" charset="-128"/>
                </a:rPr>
                <a:t>15</a:t>
              </a:r>
              <a:endParaRPr lang="en-US" sz="1200" dirty="0">
                <a:latin typeface="Futura Md BT" pitchFamily="34" charset="0"/>
                <a:ea typeface="MS PGothic" pitchFamily="34" charset="-128"/>
              </a:endParaRPr>
            </a:p>
          </p:txBody>
        </p:sp>
      </p:grpSp>
      <p:sp>
        <p:nvSpPr>
          <p:cNvPr id="657468" name="Text Box 112"/>
          <p:cNvSpPr txBox="1">
            <a:spLocks noChangeArrowheads="1"/>
          </p:cNvSpPr>
          <p:nvPr/>
        </p:nvSpPr>
        <p:spPr bwMode="auto">
          <a:xfrm>
            <a:off x="4035425" y="3570288"/>
            <a:ext cx="2401888" cy="304800"/>
          </a:xfrm>
          <a:prstGeom prst="rect">
            <a:avLst/>
          </a:prstGeom>
          <a:noFill/>
          <a:ln w="9525">
            <a:noFill/>
            <a:miter lim="800000"/>
            <a:headEnd/>
            <a:tailEnd/>
          </a:ln>
        </p:spPr>
        <p:txBody>
          <a:bodyPr wrap="none">
            <a:spAutoFit/>
          </a:bodyPr>
          <a:lstStyle/>
          <a:p>
            <a:pPr eaLnBrk="1" hangingPunct="1"/>
            <a:r>
              <a:rPr lang="en-US" sz="1400" b="1">
                <a:solidFill>
                  <a:schemeClr val="bg1"/>
                </a:solidFill>
                <a:ea typeface="MS PGothic" pitchFamily="34" charset="-128"/>
              </a:rPr>
              <a:t>TerraSAR-X    (2 satellites)</a:t>
            </a:r>
          </a:p>
        </p:txBody>
      </p:sp>
      <p:sp>
        <p:nvSpPr>
          <p:cNvPr id="657469" name="Oval 128"/>
          <p:cNvSpPr>
            <a:spLocks noChangeArrowheads="1"/>
          </p:cNvSpPr>
          <p:nvPr/>
        </p:nvSpPr>
        <p:spPr bwMode="auto">
          <a:xfrm>
            <a:off x="374650" y="6096000"/>
            <a:ext cx="2128838" cy="457200"/>
          </a:xfrm>
          <a:prstGeom prst="ellipse">
            <a:avLst/>
          </a:prstGeom>
          <a:noFill/>
          <a:ln w="28575">
            <a:solidFill>
              <a:srgbClr val="F11717"/>
            </a:solidFill>
            <a:round/>
            <a:headEnd/>
            <a:tailEnd/>
          </a:ln>
        </p:spPr>
        <p:txBody>
          <a:bodyPr wrap="none" anchor="ctr"/>
          <a:lstStyle/>
          <a:p>
            <a:pPr eaLnBrk="1" hangingPunct="1"/>
            <a:endParaRPr lang="en-US" sz="1200" b="1">
              <a:solidFill>
                <a:srgbClr val="0C2A8C"/>
              </a:solidFill>
              <a:ea typeface="MS PGothic" pitchFamily="34" charset="-128"/>
            </a:endParaRPr>
          </a:p>
        </p:txBody>
      </p:sp>
      <p:sp>
        <p:nvSpPr>
          <p:cNvPr id="657470" name="Text Box 129"/>
          <p:cNvSpPr txBox="1">
            <a:spLocks noChangeArrowheads="1"/>
          </p:cNvSpPr>
          <p:nvPr/>
        </p:nvSpPr>
        <p:spPr bwMode="auto">
          <a:xfrm>
            <a:off x="533400" y="6172200"/>
            <a:ext cx="1904431" cy="276999"/>
          </a:xfrm>
          <a:prstGeom prst="rect">
            <a:avLst/>
          </a:prstGeom>
          <a:noFill/>
          <a:ln w="9525">
            <a:noFill/>
            <a:miter lim="800000"/>
            <a:headEnd/>
            <a:tailEnd/>
          </a:ln>
        </p:spPr>
        <p:txBody>
          <a:bodyPr wrap="none">
            <a:spAutoFit/>
          </a:bodyPr>
          <a:lstStyle/>
          <a:p>
            <a:pPr algn="ctr"/>
            <a:r>
              <a:rPr lang="en-US" sz="1200" b="1" dirty="0">
                <a:solidFill>
                  <a:srgbClr val="000000"/>
                </a:solidFill>
                <a:ea typeface="MS PGothic" pitchFamily="34" charset="-128"/>
              </a:rPr>
              <a:t> </a:t>
            </a:r>
            <a:r>
              <a:rPr lang="en-US" sz="1200" b="1" dirty="0" smtClean="0">
                <a:solidFill>
                  <a:srgbClr val="000000"/>
                </a:solidFill>
                <a:ea typeface="MS PGothic" pitchFamily="34" charset="-128"/>
              </a:rPr>
              <a:t>Operational Data Sources</a:t>
            </a:r>
            <a:endParaRPr lang="en-US" sz="1200" b="1" dirty="0">
              <a:solidFill>
                <a:srgbClr val="000000"/>
              </a:solidFill>
              <a:ea typeface="MS PGothic" pitchFamily="34" charset="-128"/>
            </a:endParaRPr>
          </a:p>
        </p:txBody>
      </p:sp>
      <p:sp>
        <p:nvSpPr>
          <p:cNvPr id="657471" name="AutoShape 137"/>
          <p:cNvSpPr>
            <a:spLocks noChangeArrowheads="1"/>
          </p:cNvSpPr>
          <p:nvPr/>
        </p:nvSpPr>
        <p:spPr bwMode="auto">
          <a:xfrm>
            <a:off x="0" y="1938338"/>
            <a:ext cx="5651500" cy="503237"/>
          </a:xfrm>
          <a:custGeom>
            <a:avLst/>
            <a:gdLst>
              <a:gd name="T0" fmla="*/ 1109008619 w 21600"/>
              <a:gd name="T1" fmla="*/ 0 h 21600"/>
              <a:gd name="T2" fmla="*/ 0 w 21600"/>
              <a:gd name="T3" fmla="*/ 5862221 h 21600"/>
              <a:gd name="T4" fmla="*/ 1109008619 w 21600"/>
              <a:gd name="T5" fmla="*/ 11724419 h 21600"/>
              <a:gd name="T6" fmla="*/ 1478678333 w 21600"/>
              <a:gd name="T7" fmla="*/ 5862221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solidFill>
          <a:ln w="9525">
            <a:solidFill>
              <a:schemeClr val="tx1"/>
            </a:solidFill>
            <a:miter lim="800000"/>
            <a:headEnd/>
            <a:tailEnd/>
          </a:ln>
        </p:spPr>
        <p:txBody>
          <a:bodyPr wrap="none" anchor="ctr"/>
          <a:lstStyle/>
          <a:p>
            <a:pPr algn="ctr" eaLnBrk="1" hangingPunct="1"/>
            <a:r>
              <a:rPr lang="en-US" sz="1600" b="1">
                <a:solidFill>
                  <a:schemeClr val="bg1"/>
                </a:solidFill>
                <a:ea typeface="MS PGothic" pitchFamily="34" charset="-128"/>
              </a:rPr>
              <a:t>Canada:  RADARSAT-1</a:t>
            </a:r>
          </a:p>
        </p:txBody>
      </p:sp>
      <p:sp>
        <p:nvSpPr>
          <p:cNvPr id="657472" name="AutoShape 138"/>
          <p:cNvSpPr>
            <a:spLocks noChangeArrowheads="1"/>
          </p:cNvSpPr>
          <p:nvPr/>
        </p:nvSpPr>
        <p:spPr bwMode="auto">
          <a:xfrm>
            <a:off x="3429000" y="2439988"/>
            <a:ext cx="4368800" cy="503237"/>
          </a:xfrm>
          <a:custGeom>
            <a:avLst/>
            <a:gdLst>
              <a:gd name="T0" fmla="*/ 662722651 w 21600"/>
              <a:gd name="T1" fmla="*/ 0 h 21600"/>
              <a:gd name="T2" fmla="*/ 0 w 21600"/>
              <a:gd name="T3" fmla="*/ 5862221 h 21600"/>
              <a:gd name="T4" fmla="*/ 662722651 w 21600"/>
              <a:gd name="T5" fmla="*/ 11724419 h 21600"/>
              <a:gd name="T6" fmla="*/ 883630337 w 21600"/>
              <a:gd name="T7" fmla="*/ 5862221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solidFill>
          <a:ln w="9525">
            <a:solidFill>
              <a:schemeClr val="tx1"/>
            </a:solidFill>
            <a:miter lim="800000"/>
            <a:headEnd/>
            <a:tailEnd/>
          </a:ln>
        </p:spPr>
        <p:txBody>
          <a:bodyPr wrap="none" anchor="ctr"/>
          <a:lstStyle/>
          <a:p>
            <a:pPr algn="ctr" eaLnBrk="1" hangingPunct="1"/>
            <a:r>
              <a:rPr lang="en-US" sz="1600" b="1">
                <a:solidFill>
                  <a:schemeClr val="bg1"/>
                </a:solidFill>
                <a:ea typeface="MS PGothic" pitchFamily="34" charset="-128"/>
              </a:rPr>
              <a:t>Canada:  RADARSAT-2</a:t>
            </a:r>
          </a:p>
        </p:txBody>
      </p:sp>
      <p:sp>
        <p:nvSpPr>
          <p:cNvPr id="657473" name="AutoShape 139"/>
          <p:cNvSpPr>
            <a:spLocks noChangeArrowheads="1"/>
          </p:cNvSpPr>
          <p:nvPr/>
        </p:nvSpPr>
        <p:spPr bwMode="auto">
          <a:xfrm>
            <a:off x="0" y="936625"/>
            <a:ext cx="5651500" cy="503238"/>
          </a:xfrm>
          <a:custGeom>
            <a:avLst/>
            <a:gdLst>
              <a:gd name="T0" fmla="*/ 1109008619 w 21600"/>
              <a:gd name="T1" fmla="*/ 0 h 21600"/>
              <a:gd name="T2" fmla="*/ 0 w 21600"/>
              <a:gd name="T3" fmla="*/ 5862233 h 21600"/>
              <a:gd name="T4" fmla="*/ 1109008619 w 21600"/>
              <a:gd name="T5" fmla="*/ 11724466 h 21600"/>
              <a:gd name="T6" fmla="*/ 1478678333 w 21600"/>
              <a:gd name="T7" fmla="*/ 5862233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solidFill>
          <a:ln w="9525">
            <a:solidFill>
              <a:schemeClr val="tx1"/>
            </a:solidFill>
            <a:miter lim="800000"/>
            <a:headEnd/>
            <a:tailEnd/>
          </a:ln>
        </p:spPr>
        <p:txBody>
          <a:bodyPr wrap="none" anchor="ctr"/>
          <a:lstStyle/>
          <a:p>
            <a:pPr algn="ctr" eaLnBrk="1" hangingPunct="1"/>
            <a:r>
              <a:rPr lang="en-US" sz="1600" b="1">
                <a:solidFill>
                  <a:schemeClr val="bg1"/>
                </a:solidFill>
                <a:ea typeface="MS PGothic" pitchFamily="34" charset="-128"/>
              </a:rPr>
              <a:t>ESA:  ERS-2</a:t>
            </a:r>
          </a:p>
        </p:txBody>
      </p:sp>
      <p:sp>
        <p:nvSpPr>
          <p:cNvPr id="657474" name="AutoShape 140"/>
          <p:cNvSpPr>
            <a:spLocks noChangeArrowheads="1"/>
          </p:cNvSpPr>
          <p:nvPr/>
        </p:nvSpPr>
        <p:spPr bwMode="auto">
          <a:xfrm>
            <a:off x="615950" y="1438275"/>
            <a:ext cx="5842000" cy="503238"/>
          </a:xfrm>
          <a:custGeom>
            <a:avLst/>
            <a:gdLst>
              <a:gd name="T0" fmla="*/ 1185033585 w 21600"/>
              <a:gd name="T1" fmla="*/ 0 h 21600"/>
              <a:gd name="T2" fmla="*/ 0 w 21600"/>
              <a:gd name="T3" fmla="*/ 5862233 h 21600"/>
              <a:gd name="T4" fmla="*/ 1185033585 w 21600"/>
              <a:gd name="T5" fmla="*/ 11724466 h 21600"/>
              <a:gd name="T6" fmla="*/ 1580044599 w 21600"/>
              <a:gd name="T7" fmla="*/ 5862233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solidFill>
          <a:ln w="9525">
            <a:solidFill>
              <a:schemeClr val="tx1"/>
            </a:solidFill>
            <a:miter lim="800000"/>
            <a:headEnd/>
            <a:tailEnd/>
          </a:ln>
        </p:spPr>
        <p:txBody>
          <a:bodyPr wrap="none" anchor="ctr"/>
          <a:lstStyle/>
          <a:p>
            <a:pPr algn="ctr" eaLnBrk="1" hangingPunct="1"/>
            <a:r>
              <a:rPr lang="en-US" sz="1600" b="1">
                <a:solidFill>
                  <a:schemeClr val="bg1"/>
                </a:solidFill>
                <a:ea typeface="MS PGothic" pitchFamily="34" charset="-128"/>
              </a:rPr>
              <a:t>ESA:  ENVISAT</a:t>
            </a:r>
          </a:p>
        </p:txBody>
      </p:sp>
      <p:sp>
        <p:nvSpPr>
          <p:cNvPr id="657475" name="AutoShape 141"/>
          <p:cNvSpPr>
            <a:spLocks noChangeArrowheads="1"/>
          </p:cNvSpPr>
          <p:nvPr/>
        </p:nvSpPr>
        <p:spPr bwMode="auto">
          <a:xfrm>
            <a:off x="5502274" y="4441825"/>
            <a:ext cx="3527425" cy="503238"/>
          </a:xfrm>
          <a:custGeom>
            <a:avLst/>
            <a:gdLst>
              <a:gd name="T0" fmla="*/ 306652639 w 21600"/>
              <a:gd name="T1" fmla="*/ 0 h 21600"/>
              <a:gd name="T2" fmla="*/ 0 w 21600"/>
              <a:gd name="T3" fmla="*/ 5862233 h 21600"/>
              <a:gd name="T4" fmla="*/ 306652639 w 21600"/>
              <a:gd name="T5" fmla="*/ 11724466 h 21600"/>
              <a:gd name="T6" fmla="*/ 408870140 w 21600"/>
              <a:gd name="T7" fmla="*/ 5862233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alpha val="50195"/>
            </a:schemeClr>
          </a:solidFill>
          <a:ln w="9525">
            <a:solidFill>
              <a:schemeClr val="tx1"/>
            </a:solidFill>
            <a:miter lim="800000"/>
            <a:headEnd/>
            <a:tailEnd/>
          </a:ln>
        </p:spPr>
        <p:txBody>
          <a:bodyPr wrap="none" anchor="ctr"/>
          <a:lstStyle/>
          <a:p>
            <a:pPr algn="ctr" eaLnBrk="1" hangingPunct="1"/>
            <a:r>
              <a:rPr lang="en-US" sz="1400" b="1">
                <a:ea typeface="MS PGothic" pitchFamily="34" charset="-128"/>
              </a:rPr>
              <a:t>ESA:  Sentinel-1 (2 Sats)</a:t>
            </a:r>
          </a:p>
        </p:txBody>
      </p:sp>
      <p:sp>
        <p:nvSpPr>
          <p:cNvPr id="657476" name="AutoShape 142"/>
          <p:cNvSpPr>
            <a:spLocks noChangeArrowheads="1"/>
          </p:cNvSpPr>
          <p:nvPr/>
        </p:nvSpPr>
        <p:spPr bwMode="auto">
          <a:xfrm>
            <a:off x="2451100" y="2940050"/>
            <a:ext cx="4330700" cy="503238"/>
          </a:xfrm>
          <a:custGeom>
            <a:avLst/>
            <a:gdLst>
              <a:gd name="T0" fmla="*/ 825804727 w 21600"/>
              <a:gd name="T1" fmla="*/ 0 h 21600"/>
              <a:gd name="T2" fmla="*/ 0 w 21600"/>
              <a:gd name="T3" fmla="*/ 5862233 h 21600"/>
              <a:gd name="T4" fmla="*/ 825804727 w 21600"/>
              <a:gd name="T5" fmla="*/ 11724466 h 21600"/>
              <a:gd name="T6" fmla="*/ 1101073120 w 21600"/>
              <a:gd name="T7" fmla="*/ 5862233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solidFill>
          <a:ln w="9525">
            <a:solidFill>
              <a:schemeClr val="tx1"/>
            </a:solidFill>
            <a:miter lim="800000"/>
            <a:headEnd/>
            <a:tailEnd/>
          </a:ln>
        </p:spPr>
        <p:txBody>
          <a:bodyPr wrap="none" anchor="ctr"/>
          <a:lstStyle/>
          <a:p>
            <a:pPr algn="ctr" eaLnBrk="1" hangingPunct="1"/>
            <a:r>
              <a:rPr lang="en-US" sz="1600" b="1">
                <a:solidFill>
                  <a:schemeClr val="bg1"/>
                </a:solidFill>
                <a:ea typeface="MS PGothic" pitchFamily="34" charset="-128"/>
              </a:rPr>
              <a:t>Japan:  ALOS/PALSAR</a:t>
            </a:r>
          </a:p>
        </p:txBody>
      </p:sp>
      <p:sp>
        <p:nvSpPr>
          <p:cNvPr id="657477" name="AutoShape 143"/>
          <p:cNvSpPr>
            <a:spLocks noChangeArrowheads="1"/>
          </p:cNvSpPr>
          <p:nvPr/>
        </p:nvSpPr>
        <p:spPr bwMode="auto">
          <a:xfrm>
            <a:off x="3390900" y="3440113"/>
            <a:ext cx="4762500" cy="503237"/>
          </a:xfrm>
          <a:custGeom>
            <a:avLst/>
            <a:gdLst>
              <a:gd name="T0" fmla="*/ 701813067 w 21600"/>
              <a:gd name="T1" fmla="*/ 0 h 21600"/>
              <a:gd name="T2" fmla="*/ 0 w 21600"/>
              <a:gd name="T3" fmla="*/ 5862221 h 21600"/>
              <a:gd name="T4" fmla="*/ 701813067 w 21600"/>
              <a:gd name="T5" fmla="*/ 11724419 h 21600"/>
              <a:gd name="T6" fmla="*/ 935750894 w 21600"/>
              <a:gd name="T7" fmla="*/ 5862221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solidFill>
          <a:ln w="9525">
            <a:solidFill>
              <a:schemeClr val="tx1"/>
            </a:solidFill>
            <a:miter lim="800000"/>
            <a:headEnd/>
            <a:tailEnd/>
          </a:ln>
        </p:spPr>
        <p:txBody>
          <a:bodyPr wrap="none" anchor="ctr"/>
          <a:lstStyle/>
          <a:p>
            <a:pPr algn="ctr" eaLnBrk="1" hangingPunct="1"/>
            <a:r>
              <a:rPr lang="en-US" sz="1600" b="1">
                <a:solidFill>
                  <a:schemeClr val="bg1"/>
                </a:solidFill>
                <a:ea typeface="MS PGothic" pitchFamily="34" charset="-128"/>
              </a:rPr>
              <a:t>Germany: TerraSAR-X  (2-Sats)</a:t>
            </a:r>
          </a:p>
        </p:txBody>
      </p:sp>
      <p:sp>
        <p:nvSpPr>
          <p:cNvPr id="657478" name="AutoShape 144"/>
          <p:cNvSpPr>
            <a:spLocks noChangeArrowheads="1"/>
          </p:cNvSpPr>
          <p:nvPr/>
        </p:nvSpPr>
        <p:spPr bwMode="auto">
          <a:xfrm>
            <a:off x="3403599" y="3941763"/>
            <a:ext cx="5207001" cy="503237"/>
          </a:xfrm>
          <a:custGeom>
            <a:avLst/>
            <a:gdLst>
              <a:gd name="T0" fmla="*/ 701813067 w 21600"/>
              <a:gd name="T1" fmla="*/ 0 h 21600"/>
              <a:gd name="T2" fmla="*/ 0 w 21600"/>
              <a:gd name="T3" fmla="*/ 5862221 h 21600"/>
              <a:gd name="T4" fmla="*/ 701813067 w 21600"/>
              <a:gd name="T5" fmla="*/ 11724419 h 21600"/>
              <a:gd name="T6" fmla="*/ 935750894 w 21600"/>
              <a:gd name="T7" fmla="*/ 5862221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solidFill>
          <a:ln w="9525">
            <a:solidFill>
              <a:schemeClr val="tx1"/>
            </a:solidFill>
            <a:miter lim="800000"/>
            <a:headEnd/>
            <a:tailEnd/>
          </a:ln>
        </p:spPr>
        <p:txBody>
          <a:bodyPr wrap="none" anchor="ctr"/>
          <a:lstStyle/>
          <a:p>
            <a:pPr algn="ctr" eaLnBrk="1" hangingPunct="1"/>
            <a:r>
              <a:rPr lang="en-US" sz="1600" b="1">
                <a:solidFill>
                  <a:schemeClr val="bg1"/>
                </a:solidFill>
                <a:ea typeface="MS PGothic" pitchFamily="34" charset="-128"/>
              </a:rPr>
              <a:t>Italy: COSMO-SkyMed  (4-Sats)</a:t>
            </a:r>
          </a:p>
        </p:txBody>
      </p:sp>
      <p:sp>
        <p:nvSpPr>
          <p:cNvPr id="657479" name="AutoShape 145"/>
          <p:cNvSpPr>
            <a:spLocks noChangeArrowheads="1"/>
          </p:cNvSpPr>
          <p:nvPr/>
        </p:nvSpPr>
        <p:spPr bwMode="auto">
          <a:xfrm>
            <a:off x="5867399" y="4943475"/>
            <a:ext cx="3124201" cy="542925"/>
          </a:xfrm>
          <a:custGeom>
            <a:avLst/>
            <a:gdLst>
              <a:gd name="T0" fmla="*/ 286890431 w 21600"/>
              <a:gd name="T1" fmla="*/ 0 h 21600"/>
              <a:gd name="T2" fmla="*/ 0 w 21600"/>
              <a:gd name="T3" fmla="*/ 6324548 h 21600"/>
              <a:gd name="T4" fmla="*/ 286890431 w 21600"/>
              <a:gd name="T5" fmla="*/ 12649095 h 21600"/>
              <a:gd name="T6" fmla="*/ 382520525 w 21600"/>
              <a:gd name="T7" fmla="*/ 6324548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alpha val="50195"/>
            </a:schemeClr>
          </a:solidFill>
          <a:ln w="9525">
            <a:solidFill>
              <a:schemeClr val="tx1"/>
            </a:solidFill>
            <a:miter lim="800000"/>
            <a:headEnd/>
            <a:tailEnd/>
          </a:ln>
        </p:spPr>
        <p:txBody>
          <a:bodyPr wrap="none" anchor="ctr"/>
          <a:lstStyle/>
          <a:p>
            <a:pPr eaLnBrk="1" hangingPunct="1"/>
            <a:r>
              <a:rPr lang="en-US" sz="1400" b="1" dirty="0">
                <a:ea typeface="MS PGothic" pitchFamily="34" charset="-128"/>
              </a:rPr>
              <a:t>        Japan:  ALOS 2</a:t>
            </a:r>
          </a:p>
        </p:txBody>
      </p:sp>
      <p:sp>
        <p:nvSpPr>
          <p:cNvPr id="657483" name="Oval 168"/>
          <p:cNvSpPr>
            <a:spLocks noChangeArrowheads="1"/>
          </p:cNvSpPr>
          <p:nvPr/>
        </p:nvSpPr>
        <p:spPr bwMode="auto">
          <a:xfrm>
            <a:off x="6172200" y="4419600"/>
            <a:ext cx="2209800" cy="495300"/>
          </a:xfrm>
          <a:prstGeom prst="ellipse">
            <a:avLst/>
          </a:prstGeom>
          <a:noFill/>
          <a:ln w="28575">
            <a:solidFill>
              <a:srgbClr val="F11717"/>
            </a:solidFill>
            <a:round/>
            <a:headEnd/>
            <a:tailEnd/>
          </a:ln>
        </p:spPr>
        <p:txBody>
          <a:bodyPr wrap="none" anchor="ctr"/>
          <a:lstStyle/>
          <a:p>
            <a:pPr eaLnBrk="1" hangingPunct="1"/>
            <a:endParaRPr lang="en-US" sz="1200" b="1">
              <a:solidFill>
                <a:srgbClr val="0C2A8C"/>
              </a:solidFill>
              <a:ea typeface="MS PGothic" pitchFamily="34" charset="-128"/>
            </a:endParaRPr>
          </a:p>
        </p:txBody>
      </p:sp>
      <p:sp>
        <p:nvSpPr>
          <p:cNvPr id="657484" name="Oval 169"/>
          <p:cNvSpPr>
            <a:spLocks noChangeArrowheads="1"/>
          </p:cNvSpPr>
          <p:nvPr/>
        </p:nvSpPr>
        <p:spPr bwMode="auto">
          <a:xfrm>
            <a:off x="6781800" y="5486400"/>
            <a:ext cx="1905000" cy="495300"/>
          </a:xfrm>
          <a:prstGeom prst="ellipse">
            <a:avLst/>
          </a:prstGeom>
          <a:noFill/>
          <a:ln w="28575">
            <a:solidFill>
              <a:srgbClr val="F11717"/>
            </a:solidFill>
            <a:round/>
            <a:headEnd/>
            <a:tailEnd/>
          </a:ln>
        </p:spPr>
        <p:txBody>
          <a:bodyPr wrap="none" anchor="ctr"/>
          <a:lstStyle/>
          <a:p>
            <a:pPr eaLnBrk="1" hangingPunct="1"/>
            <a:endParaRPr lang="en-US" sz="1200" b="1">
              <a:solidFill>
                <a:srgbClr val="0C2A8C"/>
              </a:solidFill>
              <a:ea typeface="MS PGothic" pitchFamily="34" charset="-128"/>
            </a:endParaRPr>
          </a:p>
        </p:txBody>
      </p:sp>
      <p:sp>
        <p:nvSpPr>
          <p:cNvPr id="657485" name="AutoShape 171"/>
          <p:cNvSpPr>
            <a:spLocks noChangeArrowheads="1"/>
          </p:cNvSpPr>
          <p:nvPr/>
        </p:nvSpPr>
        <p:spPr bwMode="auto">
          <a:xfrm>
            <a:off x="7715250" y="5943600"/>
            <a:ext cx="1428749" cy="369888"/>
          </a:xfrm>
          <a:custGeom>
            <a:avLst/>
            <a:gdLst>
              <a:gd name="T0" fmla="*/ 163759744 w 21600"/>
              <a:gd name="T1" fmla="*/ 0 h 21600"/>
              <a:gd name="T2" fmla="*/ 0 w 21600"/>
              <a:gd name="T3" fmla="*/ 5862221 h 21600"/>
              <a:gd name="T4" fmla="*/ 163759744 w 21600"/>
              <a:gd name="T5" fmla="*/ 11724419 h 21600"/>
              <a:gd name="T6" fmla="*/ 218346359 w 21600"/>
              <a:gd name="T7" fmla="*/ 5862221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99"/>
          </a:solidFill>
          <a:ln w="9525">
            <a:solidFill>
              <a:schemeClr val="tx1"/>
            </a:solidFill>
            <a:miter lim="800000"/>
            <a:headEnd/>
            <a:tailEnd/>
          </a:ln>
        </p:spPr>
        <p:txBody>
          <a:bodyPr wrap="none" anchor="ctr"/>
          <a:lstStyle/>
          <a:p>
            <a:pPr algn="ctr" eaLnBrk="1" hangingPunct="1"/>
            <a:r>
              <a:rPr lang="en-US" sz="1200" b="1" dirty="0">
                <a:ea typeface="MS PGothic" pitchFamily="34" charset="-128"/>
              </a:rPr>
              <a:t>US:  </a:t>
            </a:r>
            <a:r>
              <a:rPr lang="en-US" sz="1200" b="1" dirty="0" err="1">
                <a:ea typeface="MS PGothic" pitchFamily="34" charset="-128"/>
              </a:rPr>
              <a:t>DESDynI</a:t>
            </a:r>
            <a:endParaRPr lang="en-US" sz="1200" b="1" dirty="0">
              <a:ea typeface="MS PGothic" pitchFamily="34" charset="-128"/>
            </a:endParaRPr>
          </a:p>
        </p:txBody>
      </p:sp>
      <p:sp>
        <p:nvSpPr>
          <p:cNvPr id="657488" name="AutoShape 171"/>
          <p:cNvSpPr>
            <a:spLocks noChangeArrowheads="1"/>
          </p:cNvSpPr>
          <p:nvPr/>
        </p:nvSpPr>
        <p:spPr bwMode="auto">
          <a:xfrm>
            <a:off x="6858000" y="6305550"/>
            <a:ext cx="2286000" cy="312738"/>
          </a:xfrm>
          <a:custGeom>
            <a:avLst/>
            <a:gdLst>
              <a:gd name="T0" fmla="*/ 163759744 w 21600"/>
              <a:gd name="T1" fmla="*/ 0 h 21600"/>
              <a:gd name="T2" fmla="*/ 0 w 21600"/>
              <a:gd name="T3" fmla="*/ 5862221 h 21600"/>
              <a:gd name="T4" fmla="*/ 163759744 w 21600"/>
              <a:gd name="T5" fmla="*/ 11724419 h 21600"/>
              <a:gd name="T6" fmla="*/ 218346359 w 21600"/>
              <a:gd name="T7" fmla="*/ 5862221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99"/>
          </a:solidFill>
          <a:ln w="9525">
            <a:solidFill>
              <a:schemeClr val="tx1"/>
            </a:solidFill>
            <a:miter lim="800000"/>
            <a:headEnd/>
            <a:tailEnd/>
          </a:ln>
        </p:spPr>
        <p:txBody>
          <a:bodyPr wrap="none" anchor="ctr"/>
          <a:lstStyle/>
          <a:p>
            <a:pPr algn="ctr" eaLnBrk="1" hangingPunct="1"/>
            <a:r>
              <a:rPr lang="en-US" sz="1200" b="1">
                <a:ea typeface="MS PGothic" pitchFamily="34" charset="-128"/>
              </a:rPr>
              <a:t>US:  SMAP</a:t>
            </a:r>
          </a:p>
        </p:txBody>
      </p:sp>
      <p:sp>
        <p:nvSpPr>
          <p:cNvPr id="83" name="Rectangle 82"/>
          <p:cNvSpPr/>
          <p:nvPr/>
        </p:nvSpPr>
        <p:spPr>
          <a:xfrm>
            <a:off x="7161883" y="429658"/>
            <a:ext cx="1354156" cy="3644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Connector 84"/>
          <p:cNvCxnSpPr/>
          <p:nvPr/>
        </p:nvCxnSpPr>
        <p:spPr>
          <a:xfrm rot="16200000" flipH="1">
            <a:off x="7436388" y="605929"/>
            <a:ext cx="37457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16200000" flipH="1">
            <a:off x="7869719" y="602257"/>
            <a:ext cx="37457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7262870" y="473725"/>
            <a:ext cx="341760" cy="276999"/>
          </a:xfrm>
          <a:prstGeom prst="rect">
            <a:avLst/>
          </a:prstGeom>
          <a:noFill/>
        </p:spPr>
        <p:txBody>
          <a:bodyPr wrap="none" rtlCol="0">
            <a:spAutoFit/>
          </a:bodyPr>
          <a:lstStyle/>
          <a:p>
            <a:r>
              <a:rPr lang="en-US" sz="1200" b="1" dirty="0" smtClean="0"/>
              <a:t>16</a:t>
            </a:r>
            <a:endParaRPr lang="en-US" sz="1200" b="1" dirty="0"/>
          </a:p>
        </p:txBody>
      </p:sp>
      <p:sp>
        <p:nvSpPr>
          <p:cNvPr id="94" name="TextBox 93"/>
          <p:cNvSpPr txBox="1"/>
          <p:nvPr/>
        </p:nvSpPr>
        <p:spPr>
          <a:xfrm>
            <a:off x="7696200" y="457200"/>
            <a:ext cx="341760" cy="276999"/>
          </a:xfrm>
          <a:prstGeom prst="rect">
            <a:avLst/>
          </a:prstGeom>
          <a:noFill/>
        </p:spPr>
        <p:txBody>
          <a:bodyPr wrap="none" rtlCol="0">
            <a:spAutoFit/>
          </a:bodyPr>
          <a:lstStyle/>
          <a:p>
            <a:r>
              <a:rPr lang="en-US" sz="1200" b="1" dirty="0" smtClean="0"/>
              <a:t>17</a:t>
            </a:r>
            <a:endParaRPr lang="en-US" sz="1200" b="1" dirty="0"/>
          </a:p>
        </p:txBody>
      </p:sp>
      <p:sp>
        <p:nvSpPr>
          <p:cNvPr id="96" name="Rectangle 95"/>
          <p:cNvSpPr/>
          <p:nvPr/>
        </p:nvSpPr>
        <p:spPr>
          <a:xfrm>
            <a:off x="7163718" y="420477"/>
            <a:ext cx="457200" cy="381000"/>
          </a:xfrm>
          <a:prstGeom prst="rect">
            <a:avLst/>
          </a:prstGeom>
          <a:solidFill>
            <a:srgbClr val="1F1F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rPr>
              <a:t>16</a:t>
            </a:r>
            <a:endParaRPr lang="en-US" sz="1200" b="1" dirty="0">
              <a:solidFill>
                <a:schemeClr val="bg1"/>
              </a:solidFill>
            </a:endParaRPr>
          </a:p>
        </p:txBody>
      </p:sp>
      <p:sp>
        <p:nvSpPr>
          <p:cNvPr id="97" name="Rectangle 96"/>
          <p:cNvSpPr/>
          <p:nvPr/>
        </p:nvSpPr>
        <p:spPr>
          <a:xfrm>
            <a:off x="8058838" y="417723"/>
            <a:ext cx="457200" cy="381000"/>
          </a:xfrm>
          <a:prstGeom prst="rect">
            <a:avLst/>
          </a:prstGeom>
          <a:solidFill>
            <a:srgbClr val="1F1F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rPr>
              <a:t>18</a:t>
            </a:r>
            <a:endParaRPr lang="en-US" sz="1200" b="1" dirty="0">
              <a:solidFill>
                <a:schemeClr val="bg1"/>
              </a:solidFill>
            </a:endParaRPr>
          </a:p>
        </p:txBody>
      </p:sp>
      <p:cxnSp>
        <p:nvCxnSpPr>
          <p:cNvPr id="99" name="Straight Connector 98"/>
          <p:cNvCxnSpPr/>
          <p:nvPr/>
        </p:nvCxnSpPr>
        <p:spPr>
          <a:xfrm rot="5400000">
            <a:off x="4229100" y="3695700"/>
            <a:ext cx="5867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5400000">
            <a:off x="4686300" y="3695700"/>
            <a:ext cx="5867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5400000">
            <a:off x="5108613" y="3712225"/>
            <a:ext cx="5867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5400000">
            <a:off x="5571322" y="3694782"/>
            <a:ext cx="5867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3200" b="1" dirty="0" smtClean="0"/>
              <a:t>NOAA SAR-Derived Product Status</a:t>
            </a:r>
            <a:endParaRPr lang="en-US" sz="3200" b="1" dirty="0"/>
          </a:p>
        </p:txBody>
      </p:sp>
      <p:sp>
        <p:nvSpPr>
          <p:cNvPr id="3" name="Content Placeholder 2"/>
          <p:cNvSpPr>
            <a:spLocks noGrp="1"/>
          </p:cNvSpPr>
          <p:nvPr>
            <p:ph idx="1"/>
          </p:nvPr>
        </p:nvSpPr>
        <p:spPr>
          <a:xfrm>
            <a:off x="0" y="1524000"/>
            <a:ext cx="8839200" cy="4525963"/>
          </a:xfrm>
        </p:spPr>
        <p:txBody>
          <a:bodyPr/>
          <a:lstStyle/>
          <a:p>
            <a:r>
              <a:rPr lang="en-US" sz="2000" b="1" dirty="0" smtClean="0"/>
              <a:t>Sea/Lake Ice Products – Operational in NIC</a:t>
            </a:r>
          </a:p>
          <a:p>
            <a:endParaRPr lang="en-US" sz="2000" b="1" dirty="0" smtClean="0"/>
          </a:p>
          <a:p>
            <a:r>
              <a:rPr lang="en-US" sz="2000" b="1" dirty="0" smtClean="0"/>
              <a:t>River Ice Analyses – Routine in Alaska-Pacific River Forecast Center</a:t>
            </a:r>
          </a:p>
          <a:p>
            <a:endParaRPr lang="en-US" sz="2000" b="1" dirty="0" smtClean="0"/>
          </a:p>
          <a:p>
            <a:r>
              <a:rPr lang="en-US" sz="2000" b="1" dirty="0" smtClean="0"/>
              <a:t>Oil Spills – Experimentally operational in NESDIS/SAB – Operational</a:t>
            </a:r>
          </a:p>
          <a:p>
            <a:pPr>
              <a:buNone/>
            </a:pPr>
            <a:r>
              <a:rPr lang="en-US" sz="2000" b="1" dirty="0" smtClean="0"/>
              <a:t>	in 2011.</a:t>
            </a:r>
            <a:endParaRPr lang="en-US" sz="1600" b="1" dirty="0" smtClean="0"/>
          </a:p>
          <a:p>
            <a:endParaRPr lang="en-US" sz="2000" b="1" dirty="0" smtClean="0"/>
          </a:p>
          <a:p>
            <a:r>
              <a:rPr lang="en-US" sz="2000" b="1" dirty="0" smtClean="0"/>
              <a:t>Coastal Winds – Operational implementation in NESDIS/OSDPD underway for July 2011 completion</a:t>
            </a:r>
          </a:p>
          <a:p>
            <a:endParaRPr lang="en-US" sz="2000" b="1" dirty="0" smtClean="0"/>
          </a:p>
          <a:p>
            <a:r>
              <a:rPr lang="en-US" sz="2000" b="1" dirty="0" smtClean="0"/>
              <a:t>Ship and platform positions – Experimental production in NESDIS/STAR</a:t>
            </a:r>
          </a:p>
          <a:p>
            <a:pPr>
              <a:buNone/>
            </a:pPr>
            <a:endParaRPr lang="en-US" sz="2000" b="1" dirty="0" smtClean="0"/>
          </a:p>
          <a:p>
            <a:r>
              <a:rPr lang="en-US" sz="2000" b="1" dirty="0" smtClean="0"/>
              <a:t>Oil platform change detection – Experimental in NESDIS/STAR</a:t>
            </a:r>
          </a:p>
          <a:p>
            <a:pPr>
              <a:buNone/>
            </a:pPr>
            <a:endParaRPr lang="en-US" sz="24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533400" y="152400"/>
            <a:ext cx="8229600" cy="1143000"/>
          </a:xfrm>
        </p:spPr>
        <p:txBody>
          <a:bodyPr/>
          <a:lstStyle/>
          <a:p>
            <a:r>
              <a:rPr lang="en-US" sz="3200" b="1" dirty="0" smtClean="0"/>
              <a:t>SAR Advantageous Characteristics </a:t>
            </a:r>
            <a:br>
              <a:rPr lang="en-US" sz="3200" b="1" dirty="0" smtClean="0"/>
            </a:br>
            <a:r>
              <a:rPr lang="en-US" sz="3200" b="1" dirty="0" smtClean="0"/>
              <a:t>for Environmental Applications</a:t>
            </a:r>
            <a:r>
              <a:rPr lang="en-US" sz="3600" dirty="0"/>
              <a:t/>
            </a:r>
            <a:br>
              <a:rPr lang="en-US" sz="3600" dirty="0"/>
            </a:br>
            <a:endParaRPr lang="en-US" sz="2400" dirty="0"/>
          </a:p>
        </p:txBody>
      </p:sp>
      <p:sp>
        <p:nvSpPr>
          <p:cNvPr id="4" name="TextBox 3"/>
          <p:cNvSpPr txBox="1"/>
          <p:nvPr/>
        </p:nvSpPr>
        <p:spPr>
          <a:xfrm>
            <a:off x="124671" y="1600200"/>
            <a:ext cx="8261621" cy="6158609"/>
          </a:xfrm>
          <a:prstGeom prst="rect">
            <a:avLst/>
          </a:prstGeom>
          <a:noFill/>
        </p:spPr>
        <p:txBody>
          <a:bodyPr wrap="none" rtlCol="0">
            <a:spAutoFit/>
          </a:bodyPr>
          <a:lstStyle/>
          <a:p>
            <a:pPr marL="0" indent="0" algn="l" defTabSz="280988">
              <a:lnSpc>
                <a:spcPct val="90000"/>
              </a:lnSpc>
              <a:buFont typeface="Arial" pitchFamily="34" charset="0"/>
              <a:buChar char="•"/>
              <a:tabLst>
                <a:tab pos="1657350" algn="l"/>
              </a:tabLst>
            </a:pPr>
            <a:r>
              <a:rPr lang="en-US" b="1" dirty="0" smtClean="0"/>
              <a:t>     </a:t>
            </a:r>
            <a:r>
              <a:rPr lang="en-US" sz="2800" b="1" dirty="0" smtClean="0"/>
              <a:t>High resolution (&lt; 100 m)</a:t>
            </a:r>
          </a:p>
          <a:p>
            <a:pPr marL="0" indent="0" algn="l" defTabSz="280988">
              <a:lnSpc>
                <a:spcPct val="90000"/>
              </a:lnSpc>
              <a:buFont typeface="Arial" pitchFamily="34" charset="0"/>
              <a:buChar char="•"/>
              <a:tabLst>
                <a:tab pos="1657350" algn="l"/>
              </a:tabLst>
            </a:pPr>
            <a:endParaRPr lang="en-US" sz="2800" b="1" dirty="0" smtClean="0"/>
          </a:p>
          <a:p>
            <a:pPr marL="0" indent="0" algn="l" defTabSz="280988">
              <a:lnSpc>
                <a:spcPct val="90000"/>
              </a:lnSpc>
              <a:buFont typeface="Arial" pitchFamily="34" charset="0"/>
              <a:buChar char="•"/>
              <a:tabLst>
                <a:tab pos="1657350" algn="l"/>
              </a:tabLst>
            </a:pPr>
            <a:r>
              <a:rPr lang="en-US" sz="2800" b="1" dirty="0" smtClean="0"/>
              <a:t>   Cloudy/clear, day/night surface observations</a:t>
            </a:r>
          </a:p>
          <a:p>
            <a:pPr marL="0" indent="0" algn="l" defTabSz="280988">
              <a:lnSpc>
                <a:spcPct val="90000"/>
              </a:lnSpc>
              <a:tabLst>
                <a:tab pos="1657350" algn="l"/>
              </a:tabLst>
            </a:pPr>
            <a:r>
              <a:rPr lang="en-US" sz="2800" b="1" dirty="0" smtClean="0"/>
              <a:t>	 (except through heavy rain)</a:t>
            </a:r>
          </a:p>
          <a:p>
            <a:pPr marL="0" indent="0" algn="l" defTabSz="280988">
              <a:lnSpc>
                <a:spcPct val="90000"/>
              </a:lnSpc>
              <a:tabLst>
                <a:tab pos="1657350" algn="l"/>
              </a:tabLst>
            </a:pPr>
            <a:endParaRPr lang="en-US" sz="2800" b="1" dirty="0" smtClean="0"/>
          </a:p>
          <a:p>
            <a:pPr marL="0" indent="0" algn="l" defTabSz="280988">
              <a:lnSpc>
                <a:spcPct val="90000"/>
              </a:lnSpc>
              <a:buFont typeface="Arial" pitchFamily="34" charset="0"/>
              <a:buChar char="•"/>
              <a:tabLst>
                <a:tab pos="1657350" algn="l"/>
              </a:tabLst>
            </a:pPr>
            <a:r>
              <a:rPr lang="en-US" sz="2800" b="1" dirty="0" smtClean="0"/>
              <a:t>   Adjacent land does not contaminate ocean </a:t>
            </a:r>
          </a:p>
          <a:p>
            <a:pPr lvl="2" algn="l" defTabSz="280988">
              <a:lnSpc>
                <a:spcPct val="90000"/>
              </a:lnSpc>
              <a:tabLst>
                <a:tab pos="1657350" algn="l"/>
              </a:tabLst>
            </a:pPr>
            <a:r>
              <a:rPr lang="en-US" sz="2800" b="1" dirty="0" smtClean="0"/>
              <a:t>        observations (right up to the coast</a:t>
            </a:r>
          </a:p>
          <a:p>
            <a:pPr lvl="1" algn="l" defTabSz="280988">
              <a:lnSpc>
                <a:spcPct val="90000"/>
              </a:lnSpc>
              <a:tabLst>
                <a:tab pos="1657350" algn="l"/>
              </a:tabLst>
            </a:pPr>
            <a:r>
              <a:rPr lang="en-US" sz="2800" b="1" dirty="0" smtClean="0"/>
              <a:t>	and in bays/straits)</a:t>
            </a:r>
          </a:p>
          <a:p>
            <a:pPr lvl="1" algn="l" defTabSz="280988">
              <a:lnSpc>
                <a:spcPct val="90000"/>
              </a:lnSpc>
              <a:tabLst>
                <a:tab pos="1657350" algn="l"/>
              </a:tabLst>
            </a:pPr>
            <a:endParaRPr lang="en-US" sz="2800" b="1" dirty="0" smtClean="0"/>
          </a:p>
          <a:p>
            <a:pPr algn="l" defTabSz="280988">
              <a:lnSpc>
                <a:spcPct val="90000"/>
              </a:lnSpc>
              <a:buFont typeface="Arial" pitchFamily="34" charset="0"/>
              <a:buChar char="•"/>
              <a:tabLst>
                <a:tab pos="1657350" algn="l"/>
              </a:tabLst>
            </a:pPr>
            <a:r>
              <a:rPr lang="en-US" sz="2800" b="1" dirty="0" smtClean="0"/>
              <a:t>   Phase preserving processing allows </a:t>
            </a:r>
          </a:p>
          <a:p>
            <a:pPr lvl="1" algn="l" defTabSz="280988">
              <a:lnSpc>
                <a:spcPct val="90000"/>
              </a:lnSpc>
              <a:tabLst>
                <a:tab pos="1657350" algn="l"/>
              </a:tabLst>
            </a:pPr>
            <a:r>
              <a:rPr lang="en-US" sz="2800" b="1" dirty="0" smtClean="0"/>
              <a:t>	</a:t>
            </a:r>
            <a:r>
              <a:rPr lang="en-US" sz="2800" b="1" dirty="0" err="1" smtClean="0"/>
              <a:t>interferometric</a:t>
            </a:r>
            <a:r>
              <a:rPr lang="en-US" sz="2800" b="1" dirty="0" smtClean="0"/>
              <a:t> applications able to </a:t>
            </a:r>
          </a:p>
          <a:p>
            <a:pPr lvl="3" algn="l" defTabSz="280988">
              <a:lnSpc>
                <a:spcPct val="90000"/>
              </a:lnSpc>
              <a:tabLst>
                <a:tab pos="1657350" algn="l"/>
              </a:tabLst>
            </a:pPr>
            <a:r>
              <a:rPr lang="en-US" sz="2800" b="1" dirty="0" smtClean="0"/>
              <a:t>   sense mm changes in topography</a:t>
            </a:r>
          </a:p>
          <a:p>
            <a:pPr lvl="1" algn="l" defTabSz="280988">
              <a:lnSpc>
                <a:spcPct val="90000"/>
              </a:lnSpc>
              <a:tabLst>
                <a:tab pos="1657350" algn="l"/>
              </a:tabLst>
            </a:pPr>
            <a:endParaRPr lang="en-US" sz="2800" b="1" dirty="0" smtClean="0"/>
          </a:p>
          <a:p>
            <a:pPr algn="l" defTabSz="280988">
              <a:lnSpc>
                <a:spcPct val="90000"/>
              </a:lnSpc>
              <a:tabLst>
                <a:tab pos="1657350" algn="l"/>
              </a:tabLst>
            </a:pPr>
            <a:endParaRPr lang="en-US" sz="2800" b="1" dirty="0" smtClean="0"/>
          </a:p>
          <a:p>
            <a:pPr lvl="1" algn="l" defTabSz="280988">
              <a:lnSpc>
                <a:spcPct val="90000"/>
              </a:lnSpc>
              <a:tabLst>
                <a:tab pos="1657350" algn="l"/>
              </a:tabLst>
            </a:pPr>
            <a:endParaRPr lang="en-US" sz="2800" b="1" dirty="0" smtClean="0"/>
          </a:p>
          <a:p>
            <a:pPr marL="0" indent="0" defTabSz="280988">
              <a:lnSpc>
                <a:spcPct val="90000"/>
              </a:lnSpc>
              <a:buFontTx/>
              <a:buNone/>
              <a:tabLst>
                <a:tab pos="1657350" algn="l"/>
              </a:tabLst>
            </a:pP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Text Box 2"/>
          <p:cNvSpPr txBox="1">
            <a:spLocks noChangeArrowheads="1"/>
          </p:cNvSpPr>
          <p:nvPr/>
        </p:nvSpPr>
        <p:spPr bwMode="auto">
          <a:xfrm>
            <a:off x="1470631" y="381000"/>
            <a:ext cx="6080511" cy="461665"/>
          </a:xfrm>
          <a:prstGeom prst="rect">
            <a:avLst/>
          </a:prstGeom>
          <a:noFill/>
          <a:ln w="9525">
            <a:noFill/>
            <a:miter lim="800000"/>
            <a:headEnd/>
            <a:tailEnd/>
          </a:ln>
          <a:effectLst/>
        </p:spPr>
        <p:txBody>
          <a:bodyPr wrap="none">
            <a:spAutoFit/>
          </a:bodyPr>
          <a:lstStyle/>
          <a:p>
            <a:pPr eaLnBrk="1" hangingPunct="1"/>
            <a:r>
              <a:rPr lang="en-US" sz="2400" b="1" dirty="0" smtClean="0"/>
              <a:t>SAR Operational Implementation Plans</a:t>
            </a:r>
            <a:endParaRPr lang="en-US" sz="2400" b="1" dirty="0"/>
          </a:p>
        </p:txBody>
      </p:sp>
      <p:sp>
        <p:nvSpPr>
          <p:cNvPr id="670723" name="Text Box 3"/>
          <p:cNvSpPr txBox="1">
            <a:spLocks noChangeArrowheads="1"/>
          </p:cNvSpPr>
          <p:nvPr/>
        </p:nvSpPr>
        <p:spPr bwMode="auto">
          <a:xfrm>
            <a:off x="0" y="1066800"/>
            <a:ext cx="8828058" cy="6186309"/>
          </a:xfrm>
          <a:prstGeom prst="rect">
            <a:avLst/>
          </a:prstGeom>
          <a:noFill/>
          <a:ln w="9525">
            <a:noFill/>
            <a:miter lim="800000"/>
            <a:headEnd/>
            <a:tailEnd/>
          </a:ln>
          <a:effectLst/>
        </p:spPr>
        <p:txBody>
          <a:bodyPr wrap="none">
            <a:spAutoFit/>
          </a:bodyPr>
          <a:lstStyle/>
          <a:p>
            <a:pPr marL="342900" indent="-342900" algn="l" eaLnBrk="1" hangingPunct="1"/>
            <a:endParaRPr lang="en-US" b="1" dirty="0" smtClean="0">
              <a:solidFill>
                <a:srgbClr val="0101FF"/>
              </a:solidFill>
            </a:endParaRPr>
          </a:p>
          <a:p>
            <a:pPr marL="342900" indent="-342900" algn="l" eaLnBrk="1" hangingPunct="1"/>
            <a:r>
              <a:rPr lang="en-US" b="1" dirty="0" smtClean="0"/>
              <a:t>1. Continue the process of transitioning SAR applications such as </a:t>
            </a:r>
          </a:p>
          <a:p>
            <a:pPr marL="342900" indent="-342900" algn="l" eaLnBrk="1" hangingPunct="1"/>
            <a:r>
              <a:rPr lang="en-US" b="1" dirty="0" smtClean="0"/>
              <a:t>	     coastal winds, vessel positions, oil spill monitoring, and swell wave </a:t>
            </a:r>
          </a:p>
          <a:p>
            <a:pPr marL="342900" indent="-342900" algn="l" eaLnBrk="1" hangingPunct="1"/>
            <a:r>
              <a:rPr lang="en-US" b="1" dirty="0" smtClean="0"/>
              <a:t>	     measurements  from research and experimental operations to full </a:t>
            </a:r>
          </a:p>
          <a:p>
            <a:pPr marL="342900" indent="-342900" algn="l" eaLnBrk="1" hangingPunct="1"/>
            <a:r>
              <a:rPr lang="en-US" b="1" dirty="0" smtClean="0"/>
              <a:t>	     operations using foreign SAR data.</a:t>
            </a:r>
          </a:p>
          <a:p>
            <a:pPr marL="342900" indent="-342900" algn="l" eaLnBrk="1" hangingPunct="1"/>
            <a:endParaRPr lang="en-US" b="1" dirty="0" smtClean="0"/>
          </a:p>
          <a:p>
            <a:pPr marL="342900" indent="-342900" algn="l" eaLnBrk="1" hangingPunct="1"/>
            <a:r>
              <a:rPr lang="en-US" b="1" dirty="0" smtClean="0"/>
              <a:t>2. NOAA and NIC will work with NASA and the Alaska Satellite Facility to </a:t>
            </a:r>
          </a:p>
          <a:p>
            <a:pPr marL="342900" indent="-342900" algn="l" eaLnBrk="1" hangingPunct="1"/>
            <a:r>
              <a:rPr lang="en-US" b="1" dirty="0" smtClean="0"/>
              <a:t>	    increase access to current SAR satellites such as ALOS-1 and ENVISAT.</a:t>
            </a:r>
          </a:p>
          <a:p>
            <a:pPr marL="342900" indent="-342900" algn="l" eaLnBrk="1" hangingPunct="1"/>
            <a:endParaRPr lang="en-US" b="1" dirty="0" smtClean="0"/>
          </a:p>
          <a:p>
            <a:pPr marL="342900" indent="-342900" algn="l" eaLnBrk="1" hangingPunct="1"/>
            <a:r>
              <a:rPr lang="en-US" b="1" dirty="0" smtClean="0"/>
              <a:t>3. Work with Environment Canada to develop MOUs for joint</a:t>
            </a:r>
          </a:p>
          <a:p>
            <a:pPr marL="342900" indent="-342900" algn="l" eaLnBrk="1" hangingPunct="1"/>
            <a:r>
              <a:rPr lang="en-US" b="1" dirty="0" smtClean="0"/>
              <a:t>	     operational production of SAR winds and oil spills similar to agreements</a:t>
            </a:r>
          </a:p>
          <a:p>
            <a:pPr marL="342900" indent="-342900" algn="l" eaLnBrk="1" hangingPunct="1"/>
            <a:r>
              <a:rPr lang="en-US" b="1" dirty="0" smtClean="0"/>
              <a:t>	     in place for ice products.</a:t>
            </a:r>
          </a:p>
          <a:p>
            <a:pPr marL="342900" indent="-342900" algn="l" eaLnBrk="1" hangingPunct="1"/>
            <a:endParaRPr lang="en-US" dirty="0" smtClean="0"/>
          </a:p>
          <a:p>
            <a:pPr marL="342900" indent="-342900" algn="l" eaLnBrk="1" hangingPunct="1"/>
            <a:r>
              <a:rPr lang="en-US" b="1" dirty="0" smtClean="0"/>
              <a:t>4. Vigorously </a:t>
            </a:r>
            <a:r>
              <a:rPr lang="en-US" b="1" dirty="0"/>
              <a:t>pursue full access to future foreign </a:t>
            </a:r>
            <a:r>
              <a:rPr lang="en-US" b="1" dirty="0" smtClean="0"/>
              <a:t>operational </a:t>
            </a:r>
            <a:endParaRPr lang="en-US" b="1" dirty="0"/>
          </a:p>
          <a:p>
            <a:pPr marL="342900" indent="-342900" algn="l" eaLnBrk="1" hangingPunct="1"/>
            <a:r>
              <a:rPr lang="en-US" b="1" dirty="0"/>
              <a:t>	    SAR </a:t>
            </a:r>
            <a:r>
              <a:rPr lang="en-US" b="1" dirty="0" smtClean="0"/>
              <a:t>missions, </a:t>
            </a:r>
            <a:r>
              <a:rPr lang="en-US" b="1" dirty="0"/>
              <a:t>particularly </a:t>
            </a:r>
            <a:r>
              <a:rPr lang="en-US" b="1" dirty="0" smtClean="0"/>
              <a:t>RCM and Sentinel-1, but also ALOS-2, and </a:t>
            </a:r>
          </a:p>
          <a:p>
            <a:pPr marL="342900" indent="-342900" algn="l" eaLnBrk="1" hangingPunct="1"/>
            <a:r>
              <a:rPr lang="en-US" b="1" dirty="0" smtClean="0"/>
              <a:t>	    perhaps others.</a:t>
            </a:r>
          </a:p>
          <a:p>
            <a:pPr marL="342900" indent="-342900" algn="l" eaLnBrk="1" hangingPunct="1"/>
            <a:endParaRPr lang="en-US" b="1" dirty="0" smtClean="0"/>
          </a:p>
          <a:p>
            <a:pPr marL="342900" indent="-342900" algn="l" eaLnBrk="1" hangingPunct="1"/>
            <a:r>
              <a:rPr lang="en-US" b="1" dirty="0" smtClean="0"/>
              <a:t>5. Work with NASA to obtain operational access to research SAR missions</a:t>
            </a:r>
          </a:p>
          <a:p>
            <a:pPr marL="342900" indent="-342900" algn="l" eaLnBrk="1" hangingPunct="1"/>
            <a:r>
              <a:rPr lang="en-US" b="1" dirty="0" smtClean="0"/>
              <a:t>	    (i.e., </a:t>
            </a:r>
            <a:r>
              <a:rPr lang="en-US" b="1" dirty="0" err="1" smtClean="0"/>
              <a:t>DESDynI</a:t>
            </a:r>
            <a:r>
              <a:rPr lang="en-US" b="1" dirty="0" smtClean="0"/>
              <a:t> and SMAP). </a:t>
            </a:r>
          </a:p>
          <a:p>
            <a:pPr marL="342900" indent="-342900" algn="l" eaLnBrk="1" hangingPunct="1"/>
            <a:r>
              <a:rPr lang="en-US" b="1" dirty="0" smtClean="0"/>
              <a:t> </a:t>
            </a:r>
            <a:endParaRPr lang="en-US" dirty="0" smtClean="0"/>
          </a:p>
          <a:p>
            <a:pPr marL="342900" indent="-342900" algn="l" eaLnBrk="1" hangingPunct="1"/>
            <a:endParaRPr lang="en-US" b="1" dirty="0">
              <a:solidFill>
                <a:srgbClr val="0101FF"/>
              </a:solidFill>
            </a:endParaRPr>
          </a:p>
          <a:p>
            <a:pPr marL="342900" indent="-342900" algn="l" eaLnBrk="1" hangingPunct="1"/>
            <a:endParaRPr lang="en-US" dirty="0">
              <a:solidFill>
                <a:srgbClr val="0101FF"/>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p:cNvSpPr>
            <a:spLocks noGrp="1"/>
          </p:cNvSpPr>
          <p:nvPr>
            <p:ph type="title"/>
          </p:nvPr>
        </p:nvSpPr>
        <p:spPr bwMode="auto">
          <a:xfrm>
            <a:off x="914400" y="228600"/>
            <a:ext cx="7391400" cy="8683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3200" b="1" dirty="0" smtClean="0">
                <a:latin typeface="Times New Roman" pitchFamily="18" charset="0"/>
                <a:cs typeface="Times New Roman" pitchFamily="18" charset="0"/>
              </a:rPr>
              <a:t>Information on NOAA SAR Applications</a:t>
            </a:r>
            <a:endParaRPr lang="en-CA" sz="3200" b="1" dirty="0" smtClean="0">
              <a:latin typeface="Times New Roman" pitchFamily="18" charset="0"/>
              <a:cs typeface="Times New Roman" pitchFamily="18" charset="0"/>
            </a:endParaRPr>
          </a:p>
        </p:txBody>
      </p:sp>
      <p:sp>
        <p:nvSpPr>
          <p:cNvPr id="18435" name="Content Placeholder 4"/>
          <p:cNvSpPr>
            <a:spLocks noGrp="1"/>
          </p:cNvSpPr>
          <p:nvPr>
            <p:ph idx="1"/>
          </p:nvPr>
        </p:nvSpPr>
        <p:spPr bwMode="auto">
          <a:xfrm>
            <a:off x="3886200" y="1295400"/>
            <a:ext cx="5410200" cy="838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buFont typeface="Arial" pitchFamily="34" charset="0"/>
              <a:buNone/>
            </a:pPr>
            <a:r>
              <a:rPr lang="en-US" sz="2400" b="1" dirty="0" smtClean="0">
                <a:latin typeface="Times New Roman" pitchFamily="18" charset="0"/>
                <a:cs typeface="Times New Roman" pitchFamily="18" charset="0"/>
              </a:rPr>
              <a:t>Two SAR User’s Guides available</a:t>
            </a:r>
          </a:p>
          <a:p>
            <a:pPr eaLnBrk="1" hangingPunct="1">
              <a:buFont typeface="Arial" pitchFamily="34" charset="0"/>
              <a:buNone/>
            </a:pPr>
            <a:r>
              <a:rPr lang="en-US" sz="2400" b="1" dirty="0" smtClean="0">
                <a:latin typeface="Times New Roman" pitchFamily="18" charset="0"/>
                <a:cs typeface="Times New Roman" pitchFamily="18" charset="0"/>
              </a:rPr>
              <a:t> on line.</a:t>
            </a:r>
            <a:endParaRPr lang="en-US" sz="1600" b="1" dirty="0" smtClean="0">
              <a:latin typeface="Times New Roman" pitchFamily="18" charset="0"/>
              <a:cs typeface="Times New Roman" pitchFamily="18" charset="0"/>
            </a:endParaRPr>
          </a:p>
        </p:txBody>
      </p:sp>
      <p:pic>
        <p:nvPicPr>
          <p:cNvPr id="18438" name="Picture 2" descr="Users_Manual_cover"/>
          <p:cNvPicPr>
            <a:picLocks noChangeAspect="1" noChangeArrowheads="1"/>
          </p:cNvPicPr>
          <p:nvPr/>
        </p:nvPicPr>
        <p:blipFill>
          <a:blip r:embed="rId2" cstate="print">
            <a:lum bright="20000"/>
          </a:blip>
          <a:srcRect/>
          <a:stretch>
            <a:fillRect/>
          </a:stretch>
        </p:blipFill>
        <p:spPr bwMode="auto">
          <a:xfrm>
            <a:off x="304800" y="1447800"/>
            <a:ext cx="3252788" cy="4419600"/>
          </a:xfrm>
          <a:prstGeom prst="rect">
            <a:avLst/>
          </a:prstGeom>
          <a:noFill/>
          <a:ln w="9525">
            <a:noFill/>
            <a:miter lim="800000"/>
            <a:headEnd/>
            <a:tailEnd/>
          </a:ln>
        </p:spPr>
      </p:pic>
      <p:pic>
        <p:nvPicPr>
          <p:cNvPr id="18439" name="Picture 3"/>
          <p:cNvPicPr>
            <a:picLocks noChangeAspect="1" noChangeArrowheads="1"/>
          </p:cNvPicPr>
          <p:nvPr/>
        </p:nvPicPr>
        <p:blipFill>
          <a:blip r:embed="rId3" cstate="print"/>
          <a:srcRect/>
          <a:stretch>
            <a:fillRect/>
          </a:stretch>
        </p:blipFill>
        <p:spPr bwMode="auto">
          <a:xfrm>
            <a:off x="3886200" y="2362200"/>
            <a:ext cx="4953000" cy="3733800"/>
          </a:xfrm>
          <a:prstGeom prst="rect">
            <a:avLst/>
          </a:prstGeom>
          <a:noFill/>
          <a:ln w="9525">
            <a:noFill/>
            <a:miter lim="800000"/>
            <a:headEnd/>
            <a:tailEnd/>
          </a:ln>
        </p:spPr>
      </p:pic>
      <p:sp>
        <p:nvSpPr>
          <p:cNvPr id="8" name="Rectangle 7"/>
          <p:cNvSpPr/>
          <p:nvPr/>
        </p:nvSpPr>
        <p:spPr>
          <a:xfrm>
            <a:off x="3886200" y="2362200"/>
            <a:ext cx="5113338" cy="3733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8"/>
          <p:cNvSpPr txBox="1"/>
          <p:nvPr/>
        </p:nvSpPr>
        <p:spPr>
          <a:xfrm>
            <a:off x="0" y="6248400"/>
            <a:ext cx="8460586" cy="461665"/>
          </a:xfrm>
          <a:prstGeom prst="rect">
            <a:avLst/>
          </a:prstGeom>
          <a:noFill/>
        </p:spPr>
        <p:txBody>
          <a:bodyPr wrap="none" rtlCol="0">
            <a:spAutoFit/>
          </a:bodyPr>
          <a:lstStyle/>
          <a:p>
            <a:pPr eaLnBrk="1" hangingPunct="1">
              <a:buFont typeface="Arial" pitchFamily="34" charset="0"/>
              <a:buNone/>
            </a:pPr>
            <a:r>
              <a:rPr lang="en-US" sz="2400" b="1" dirty="0" smtClean="0">
                <a:latin typeface="Times New Roman" pitchFamily="18" charset="0"/>
                <a:cs typeface="Times New Roman" pitchFamily="18" charset="0"/>
              </a:rPr>
              <a:t>http://www.star.nesdis.noaa.gov/sod/mecb/sar/publications.htm</a:t>
            </a:r>
            <a:endParaRPr lang="en-CA" sz="2400" b="1"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19_SAB-Aug2.wmv">
            <a:hlinkClick r:id="" action="ppaction://media"/>
          </p:cNvPr>
          <p:cNvPicPr>
            <a:picLocks noRot="1" noChangeAspect="1"/>
          </p:cNvPicPr>
          <p:nvPr>
            <a:videoFile r:link="rId1"/>
          </p:nvPr>
        </p:nvPicPr>
        <p:blipFill>
          <a:blip r:embed="rId3" cstate="print"/>
          <a:stretch>
            <a:fillRect/>
          </a:stretch>
        </p:blipFill>
        <p:spPr>
          <a:xfrm>
            <a:off x="81192" y="1756074"/>
            <a:ext cx="8940799" cy="5029200"/>
          </a:xfrm>
          <a:prstGeom prst="rect">
            <a:avLst/>
          </a:prstGeom>
        </p:spPr>
      </p:pic>
      <p:sp>
        <p:nvSpPr>
          <p:cNvPr id="3" name="TextBox 2"/>
          <p:cNvSpPr txBox="1"/>
          <p:nvPr/>
        </p:nvSpPr>
        <p:spPr>
          <a:xfrm>
            <a:off x="1295400" y="304800"/>
            <a:ext cx="6628674" cy="523220"/>
          </a:xfrm>
          <a:prstGeom prst="rect">
            <a:avLst/>
          </a:prstGeom>
          <a:noFill/>
        </p:spPr>
        <p:txBody>
          <a:bodyPr wrap="none" rtlCol="0">
            <a:spAutoFit/>
          </a:bodyPr>
          <a:lstStyle/>
          <a:p>
            <a:pPr algn="ctr"/>
            <a:r>
              <a:rPr lang="en-US" sz="2800" b="1" dirty="0" smtClean="0"/>
              <a:t>Deepwater Horizon Event Time Series</a:t>
            </a:r>
          </a:p>
        </p:txBody>
      </p:sp>
      <p:sp>
        <p:nvSpPr>
          <p:cNvPr id="6" name="TextBox 5"/>
          <p:cNvSpPr txBox="1"/>
          <p:nvPr/>
        </p:nvSpPr>
        <p:spPr>
          <a:xfrm>
            <a:off x="457200" y="1143000"/>
            <a:ext cx="8258992" cy="584775"/>
          </a:xfrm>
          <a:prstGeom prst="rect">
            <a:avLst/>
          </a:prstGeom>
          <a:noFill/>
        </p:spPr>
        <p:txBody>
          <a:bodyPr wrap="none" rtlCol="0">
            <a:spAutoFit/>
          </a:bodyPr>
          <a:lstStyle/>
          <a:p>
            <a:r>
              <a:rPr lang="en-US" sz="1600" b="1" dirty="0" smtClean="0"/>
              <a:t>NESDIS SAB Experimental Marine Pollution Surveillance Daily Composite Product </a:t>
            </a:r>
          </a:p>
          <a:p>
            <a:r>
              <a:rPr lang="en-US" sz="1600" b="1" dirty="0" smtClean="0"/>
              <a:t>Derived From SAR and High-Resolution Visible Imagery</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533400" y="152400"/>
            <a:ext cx="8229600" cy="1143000"/>
          </a:xfrm>
        </p:spPr>
        <p:txBody>
          <a:bodyPr/>
          <a:lstStyle/>
          <a:p>
            <a:r>
              <a:rPr lang="en-US" sz="3200" b="1" dirty="0" smtClean="0"/>
              <a:t>SAR is Instrument of Choice for </a:t>
            </a:r>
            <a:br>
              <a:rPr lang="en-US" sz="3200" b="1" dirty="0" smtClean="0"/>
            </a:br>
            <a:r>
              <a:rPr lang="en-US" sz="3200" b="1" dirty="0" smtClean="0"/>
              <a:t>Some Important Applications</a:t>
            </a:r>
            <a:r>
              <a:rPr lang="en-US" sz="3600" dirty="0"/>
              <a:t/>
            </a:r>
            <a:br>
              <a:rPr lang="en-US" sz="3600" dirty="0"/>
            </a:br>
            <a:endParaRPr lang="en-US" sz="2400" dirty="0"/>
          </a:p>
        </p:txBody>
      </p:sp>
      <p:sp>
        <p:nvSpPr>
          <p:cNvPr id="4" name="TextBox 3"/>
          <p:cNvSpPr txBox="1"/>
          <p:nvPr/>
        </p:nvSpPr>
        <p:spPr>
          <a:xfrm>
            <a:off x="-457200" y="914400"/>
            <a:ext cx="8933856" cy="5410712"/>
          </a:xfrm>
          <a:prstGeom prst="rect">
            <a:avLst/>
          </a:prstGeom>
          <a:noFill/>
        </p:spPr>
        <p:txBody>
          <a:bodyPr wrap="none" rtlCol="0">
            <a:spAutoFit/>
          </a:bodyPr>
          <a:lstStyle/>
          <a:p>
            <a:pPr lvl="1" algn="l" defTabSz="280988">
              <a:lnSpc>
                <a:spcPct val="90000"/>
              </a:lnSpc>
              <a:tabLst>
                <a:tab pos="1657350" algn="l"/>
              </a:tabLst>
            </a:pPr>
            <a:endParaRPr lang="en-US" b="1" dirty="0" smtClean="0"/>
          </a:p>
          <a:p>
            <a:pPr algn="l" defTabSz="280988">
              <a:lnSpc>
                <a:spcPct val="90000"/>
              </a:lnSpc>
              <a:tabLst>
                <a:tab pos="1657350" algn="l"/>
              </a:tabLst>
            </a:pPr>
            <a:r>
              <a:rPr lang="en-US" sz="2400" b="1" dirty="0" smtClean="0"/>
              <a:t>       </a:t>
            </a:r>
            <a:r>
              <a:rPr lang="en-US" sz="2400" b="1" u="sng" dirty="0" smtClean="0"/>
              <a:t>SAR is Best Instrument for Satellite Remote Sensing of</a:t>
            </a:r>
            <a:r>
              <a:rPr lang="en-US" sz="2400" b="1" dirty="0" smtClean="0"/>
              <a:t>:</a:t>
            </a:r>
          </a:p>
          <a:p>
            <a:pPr lvl="1" algn="l" defTabSz="280988">
              <a:lnSpc>
                <a:spcPct val="90000"/>
              </a:lnSpc>
              <a:buFont typeface="Arial" pitchFamily="34" charset="0"/>
              <a:buChar char="•"/>
              <a:tabLst>
                <a:tab pos="1657350" algn="l"/>
              </a:tabLst>
            </a:pPr>
            <a:r>
              <a:rPr lang="en-US" sz="2400" b="1" dirty="0" smtClean="0"/>
              <a:t>  Sea and lake ice concentration/age/edge location/</a:t>
            </a:r>
          </a:p>
          <a:p>
            <a:pPr lvl="1" algn="l" defTabSz="280988">
              <a:lnSpc>
                <a:spcPct val="90000"/>
              </a:lnSpc>
              <a:tabLst>
                <a:tab pos="1657350" algn="l"/>
              </a:tabLst>
            </a:pPr>
            <a:r>
              <a:rPr lang="en-US" sz="2400" b="1" dirty="0" smtClean="0"/>
              <a:t>           motion/leads</a:t>
            </a:r>
          </a:p>
          <a:p>
            <a:pPr lvl="1" algn="l" defTabSz="280988">
              <a:lnSpc>
                <a:spcPct val="90000"/>
              </a:lnSpc>
              <a:buFont typeface="Arial" pitchFamily="34" charset="0"/>
              <a:buChar char="•"/>
              <a:tabLst>
                <a:tab pos="1657350" algn="l"/>
              </a:tabLst>
            </a:pPr>
            <a:r>
              <a:rPr lang="en-US" sz="2400" b="1" dirty="0" smtClean="0"/>
              <a:t>  Iceberg detection</a:t>
            </a:r>
          </a:p>
          <a:p>
            <a:pPr lvl="1" algn="l" defTabSz="280988">
              <a:lnSpc>
                <a:spcPct val="90000"/>
              </a:lnSpc>
              <a:buFont typeface="Arial" pitchFamily="34" charset="0"/>
              <a:buChar char="•"/>
              <a:tabLst>
                <a:tab pos="1657350" algn="l"/>
              </a:tabLst>
            </a:pPr>
            <a:r>
              <a:rPr lang="en-US" sz="2400" b="1" dirty="0" smtClean="0"/>
              <a:t>  Coastal high-resolution (500 m) wind speeds</a:t>
            </a:r>
          </a:p>
          <a:p>
            <a:pPr lvl="1" algn="l" defTabSz="280988">
              <a:lnSpc>
                <a:spcPct val="90000"/>
              </a:lnSpc>
              <a:buFont typeface="Arial" pitchFamily="34" charset="0"/>
              <a:buChar char="•"/>
              <a:tabLst>
                <a:tab pos="1657350" algn="l"/>
              </a:tabLst>
            </a:pPr>
            <a:r>
              <a:rPr lang="en-US" sz="2400" b="1" dirty="0" smtClean="0"/>
              <a:t>  Two-dimensional swell wave field measurements</a:t>
            </a:r>
          </a:p>
          <a:p>
            <a:pPr lvl="1" algn="l" defTabSz="280988">
              <a:lnSpc>
                <a:spcPct val="90000"/>
              </a:lnSpc>
              <a:tabLst>
                <a:tab pos="1657350" algn="l"/>
              </a:tabLst>
            </a:pPr>
            <a:r>
              <a:rPr lang="en-US" sz="2400" b="1" dirty="0" smtClean="0"/>
              <a:t>           (Significant wave height, </a:t>
            </a:r>
          </a:p>
          <a:p>
            <a:pPr lvl="1" algn="l" defTabSz="280988">
              <a:lnSpc>
                <a:spcPct val="90000"/>
              </a:lnSpc>
              <a:tabLst>
                <a:tab pos="1657350" algn="l"/>
              </a:tabLst>
            </a:pPr>
            <a:r>
              <a:rPr lang="en-US" sz="2400" b="1" dirty="0" smtClean="0"/>
              <a:t>           direction, wavelength)</a:t>
            </a:r>
          </a:p>
          <a:p>
            <a:pPr lvl="1" algn="l" defTabSz="280988">
              <a:lnSpc>
                <a:spcPct val="90000"/>
              </a:lnSpc>
              <a:buFont typeface="Arial" pitchFamily="34" charset="0"/>
              <a:buChar char="•"/>
              <a:tabLst>
                <a:tab pos="1657350" algn="l"/>
              </a:tabLst>
            </a:pPr>
            <a:r>
              <a:rPr lang="en-US" sz="2400" b="1" dirty="0" smtClean="0"/>
              <a:t>  Oil spill location</a:t>
            </a:r>
          </a:p>
          <a:p>
            <a:pPr lvl="1" algn="l" defTabSz="280988">
              <a:lnSpc>
                <a:spcPct val="90000"/>
              </a:lnSpc>
              <a:buFont typeface="Arial" pitchFamily="34" charset="0"/>
              <a:buChar char="•"/>
              <a:tabLst>
                <a:tab pos="1657350" algn="l"/>
              </a:tabLst>
            </a:pPr>
            <a:r>
              <a:rPr lang="en-US" sz="2400" b="1" dirty="0" smtClean="0"/>
              <a:t>  Internal wave mapping</a:t>
            </a:r>
          </a:p>
          <a:p>
            <a:pPr lvl="1" algn="l" defTabSz="280988">
              <a:lnSpc>
                <a:spcPct val="90000"/>
              </a:lnSpc>
              <a:buFont typeface="Arial" pitchFamily="34" charset="0"/>
              <a:buChar char="•"/>
              <a:tabLst>
                <a:tab pos="1657350" algn="l"/>
              </a:tabLst>
            </a:pPr>
            <a:r>
              <a:rPr lang="en-US" sz="2400" b="1" dirty="0" smtClean="0"/>
              <a:t>  Ship and oil platform </a:t>
            </a:r>
          </a:p>
          <a:p>
            <a:pPr lvl="1" algn="l" defTabSz="280988">
              <a:lnSpc>
                <a:spcPct val="90000"/>
              </a:lnSpc>
              <a:tabLst>
                <a:tab pos="1657350" algn="l"/>
              </a:tabLst>
            </a:pPr>
            <a:r>
              <a:rPr lang="en-US" sz="2400" b="1" dirty="0" smtClean="0"/>
              <a:t>            locations</a:t>
            </a:r>
          </a:p>
          <a:p>
            <a:pPr lvl="1" algn="l" defTabSz="280988">
              <a:lnSpc>
                <a:spcPct val="90000"/>
              </a:lnSpc>
              <a:buFont typeface="Arial" pitchFamily="34" charset="0"/>
              <a:buChar char="•"/>
              <a:tabLst>
                <a:tab pos="1657350" algn="l"/>
              </a:tabLst>
            </a:pPr>
            <a:r>
              <a:rPr lang="en-US" sz="2400" b="1" dirty="0" smtClean="0"/>
              <a:t>  Earth surface deformation</a:t>
            </a:r>
          </a:p>
          <a:p>
            <a:pPr algn="l" defTabSz="280988">
              <a:lnSpc>
                <a:spcPct val="90000"/>
              </a:lnSpc>
              <a:tabLst>
                <a:tab pos="1657350" algn="l"/>
              </a:tabLst>
            </a:pPr>
            <a:endParaRPr lang="en-US" b="1" dirty="0" smtClean="0"/>
          </a:p>
          <a:p>
            <a:pPr lvl="1" algn="l" defTabSz="280988">
              <a:lnSpc>
                <a:spcPct val="90000"/>
              </a:lnSpc>
              <a:tabLst>
                <a:tab pos="1657350" algn="l"/>
              </a:tabLst>
            </a:pPr>
            <a:endParaRPr lang="en-US" b="1" dirty="0" smtClean="0"/>
          </a:p>
          <a:p>
            <a:pPr marL="0" indent="0" defTabSz="280988">
              <a:lnSpc>
                <a:spcPct val="90000"/>
              </a:lnSpc>
              <a:buFontTx/>
              <a:buNone/>
              <a:tabLst>
                <a:tab pos="1657350" algn="l"/>
              </a:tabLst>
            </a:pPr>
            <a:endParaRPr lang="en-US" dirty="0"/>
          </a:p>
        </p:txBody>
      </p:sp>
      <p:pic>
        <p:nvPicPr>
          <p:cNvPr id="5" name="EtnaDeformV2_320.mpg">
            <a:hlinkClick r:id="" action="ppaction://media"/>
          </p:cNvPr>
          <p:cNvPicPr>
            <a:picLocks noRot="1" noChangeAspect="1"/>
          </p:cNvPicPr>
          <p:nvPr>
            <a:videoFile r:link="rId1"/>
          </p:nvPr>
        </p:nvPicPr>
        <p:blipFill>
          <a:blip r:embed="rId3" cstate="print"/>
          <a:stretch>
            <a:fillRect/>
          </a:stretch>
        </p:blipFill>
        <p:spPr>
          <a:xfrm>
            <a:off x="4689763" y="3228109"/>
            <a:ext cx="4358641" cy="2971800"/>
          </a:xfrm>
          <a:prstGeom prst="rect">
            <a:avLst/>
          </a:prstGeom>
        </p:spPr>
      </p:pic>
      <p:sp>
        <p:nvSpPr>
          <p:cNvPr id="6" name="TextBox 5"/>
          <p:cNvSpPr txBox="1"/>
          <p:nvPr/>
        </p:nvSpPr>
        <p:spPr>
          <a:xfrm>
            <a:off x="4800600" y="6211669"/>
            <a:ext cx="4194290" cy="646331"/>
          </a:xfrm>
          <a:prstGeom prst="rect">
            <a:avLst/>
          </a:prstGeom>
          <a:noFill/>
        </p:spPr>
        <p:txBody>
          <a:bodyPr wrap="none" rtlCol="0">
            <a:spAutoFit/>
          </a:bodyPr>
          <a:lstStyle/>
          <a:p>
            <a:r>
              <a:rPr lang="en-US" b="1" dirty="0" smtClean="0"/>
              <a:t>Volcanic Displacement – Mount Etna</a:t>
            </a:r>
          </a:p>
          <a:p>
            <a:r>
              <a:rPr lang="en-US" b="1" dirty="0" smtClean="0"/>
              <a:t>Prior to 1995 </a:t>
            </a:r>
            <a:r>
              <a:rPr lang="en-US" b="1" dirty="0" smtClean="0"/>
              <a:t>Eruption (NASA)</a:t>
            </a:r>
            <a:endParaRPr lang="en-US"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533400" y="152400"/>
            <a:ext cx="8229600" cy="1143000"/>
          </a:xfrm>
        </p:spPr>
        <p:txBody>
          <a:bodyPr/>
          <a:lstStyle/>
          <a:p>
            <a:r>
              <a:rPr lang="en-US" sz="3200" b="1" dirty="0" smtClean="0"/>
              <a:t>Ocean Remote Sensing with SAR</a:t>
            </a:r>
            <a:r>
              <a:rPr lang="en-US" sz="3600" dirty="0"/>
              <a:t/>
            </a:r>
            <a:br>
              <a:rPr lang="en-US" sz="3600" dirty="0"/>
            </a:br>
            <a:endParaRPr lang="en-US" sz="2400" dirty="0"/>
          </a:p>
        </p:txBody>
      </p:sp>
      <p:pic>
        <p:nvPicPr>
          <p:cNvPr id="2050" name="Picture 2" descr="F:\E_Drive_old_desktop\SAR_Users_Manual\Manual_ImageFiles\CH12\Fig12.7b_525.tif"/>
          <p:cNvPicPr>
            <a:picLocks noChangeAspect="1" noChangeArrowheads="1"/>
          </p:cNvPicPr>
          <p:nvPr/>
        </p:nvPicPr>
        <p:blipFill>
          <a:blip r:embed="rId2" cstate="print"/>
          <a:srcRect/>
          <a:stretch>
            <a:fillRect/>
          </a:stretch>
        </p:blipFill>
        <p:spPr bwMode="auto">
          <a:xfrm>
            <a:off x="4343400" y="1600200"/>
            <a:ext cx="4572000" cy="4573984"/>
          </a:xfrm>
          <a:prstGeom prst="rect">
            <a:avLst/>
          </a:prstGeom>
          <a:noFill/>
        </p:spPr>
      </p:pic>
      <p:sp>
        <p:nvSpPr>
          <p:cNvPr id="5" name="TextBox 4"/>
          <p:cNvSpPr txBox="1"/>
          <p:nvPr/>
        </p:nvSpPr>
        <p:spPr>
          <a:xfrm>
            <a:off x="7086600" y="1905000"/>
            <a:ext cx="1700017" cy="461665"/>
          </a:xfrm>
          <a:prstGeom prst="rect">
            <a:avLst/>
          </a:prstGeom>
          <a:noFill/>
        </p:spPr>
        <p:txBody>
          <a:bodyPr wrap="none" rtlCol="0">
            <a:spAutoFit/>
          </a:bodyPr>
          <a:lstStyle/>
          <a:p>
            <a:r>
              <a:rPr lang="en-US" sz="2400" b="1" dirty="0" smtClean="0"/>
              <a:t>High Wind</a:t>
            </a:r>
            <a:endParaRPr lang="en-US" sz="2400" b="1" dirty="0"/>
          </a:p>
        </p:txBody>
      </p:sp>
      <p:sp>
        <p:nvSpPr>
          <p:cNvPr id="6" name="TextBox 5"/>
          <p:cNvSpPr txBox="1"/>
          <p:nvPr/>
        </p:nvSpPr>
        <p:spPr>
          <a:xfrm>
            <a:off x="4384937" y="4495800"/>
            <a:ext cx="932179" cy="830997"/>
          </a:xfrm>
          <a:prstGeom prst="rect">
            <a:avLst/>
          </a:prstGeom>
          <a:noFill/>
        </p:spPr>
        <p:txBody>
          <a:bodyPr wrap="none" rtlCol="0">
            <a:spAutoFit/>
          </a:bodyPr>
          <a:lstStyle/>
          <a:p>
            <a:r>
              <a:rPr lang="en-US" sz="2400" b="1" dirty="0" smtClean="0">
                <a:solidFill>
                  <a:schemeClr val="bg1"/>
                </a:solidFill>
              </a:rPr>
              <a:t>Low</a:t>
            </a:r>
          </a:p>
          <a:p>
            <a:r>
              <a:rPr lang="en-US" sz="2400" b="1" dirty="0" smtClean="0">
                <a:solidFill>
                  <a:schemeClr val="bg1"/>
                </a:solidFill>
              </a:rPr>
              <a:t>Wind</a:t>
            </a:r>
            <a:endParaRPr lang="en-US" sz="2400" b="1" dirty="0">
              <a:solidFill>
                <a:schemeClr val="bg1"/>
              </a:solidFill>
            </a:endParaRPr>
          </a:p>
        </p:txBody>
      </p:sp>
      <p:sp>
        <p:nvSpPr>
          <p:cNvPr id="7" name="TextBox 6"/>
          <p:cNvSpPr txBox="1"/>
          <p:nvPr/>
        </p:nvSpPr>
        <p:spPr>
          <a:xfrm>
            <a:off x="4933020" y="6211669"/>
            <a:ext cx="3159840" cy="646331"/>
          </a:xfrm>
          <a:prstGeom prst="rect">
            <a:avLst/>
          </a:prstGeom>
          <a:noFill/>
        </p:spPr>
        <p:txBody>
          <a:bodyPr wrap="none" rtlCol="0">
            <a:spAutoFit/>
          </a:bodyPr>
          <a:lstStyle/>
          <a:p>
            <a:r>
              <a:rPr lang="en-US" b="1" dirty="0" smtClean="0"/>
              <a:t>RADARSAT-1 SAR Image </a:t>
            </a:r>
          </a:p>
          <a:p>
            <a:r>
              <a:rPr lang="en-US" b="1" dirty="0" smtClean="0"/>
              <a:t>of Bering Sea Fishing Fleet</a:t>
            </a:r>
            <a:endParaRPr lang="en-US" b="1" dirty="0"/>
          </a:p>
        </p:txBody>
      </p:sp>
      <p:sp>
        <p:nvSpPr>
          <p:cNvPr id="8" name="TextBox 7"/>
          <p:cNvSpPr txBox="1"/>
          <p:nvPr/>
        </p:nvSpPr>
        <p:spPr>
          <a:xfrm>
            <a:off x="152400" y="1524000"/>
            <a:ext cx="4038600" cy="4801314"/>
          </a:xfrm>
          <a:prstGeom prst="rect">
            <a:avLst/>
          </a:prstGeom>
          <a:noFill/>
        </p:spPr>
        <p:txBody>
          <a:bodyPr wrap="square" rtlCol="0">
            <a:spAutoFit/>
          </a:bodyPr>
          <a:lstStyle/>
          <a:p>
            <a:pPr algn="l"/>
            <a:r>
              <a:rPr lang="en-US" b="1" dirty="0" smtClean="0"/>
              <a:t>SAR Instruments are sensitive to any ocean phenomena which affects the roughness of the ocean surface on a scale of a few centimeters, such as:</a:t>
            </a:r>
          </a:p>
          <a:p>
            <a:endParaRPr lang="en-US" dirty="0" smtClean="0"/>
          </a:p>
          <a:p>
            <a:pPr algn="l">
              <a:buFont typeface="Arial" pitchFamily="34" charset="0"/>
              <a:buChar char="•"/>
            </a:pPr>
            <a:r>
              <a:rPr lang="en-US" dirty="0" smtClean="0"/>
              <a:t>  </a:t>
            </a:r>
            <a:r>
              <a:rPr lang="en-US" sz="2000" b="1" dirty="0" smtClean="0"/>
              <a:t>Surface wind</a:t>
            </a:r>
          </a:p>
          <a:p>
            <a:pPr algn="l">
              <a:buFont typeface="Arial" pitchFamily="34" charset="0"/>
              <a:buChar char="•"/>
            </a:pPr>
            <a:r>
              <a:rPr lang="en-US" sz="2000" b="1" dirty="0" smtClean="0"/>
              <a:t>  Surfactants</a:t>
            </a:r>
          </a:p>
          <a:p>
            <a:pPr algn="l">
              <a:buFont typeface="Arial" pitchFamily="34" charset="0"/>
              <a:buChar char="•"/>
            </a:pPr>
            <a:r>
              <a:rPr lang="en-US" sz="2000" b="1" dirty="0" smtClean="0"/>
              <a:t>  Surface and internal waves</a:t>
            </a:r>
          </a:p>
          <a:p>
            <a:pPr algn="l">
              <a:buFont typeface="Arial" pitchFamily="34" charset="0"/>
              <a:buChar char="•"/>
            </a:pPr>
            <a:r>
              <a:rPr lang="en-US" sz="2000" b="1" dirty="0" smtClean="0"/>
              <a:t>  Frontal features</a:t>
            </a:r>
          </a:p>
          <a:p>
            <a:pPr algn="l">
              <a:buFont typeface="Arial" pitchFamily="34" charset="0"/>
              <a:buChar char="•"/>
            </a:pPr>
            <a:r>
              <a:rPr lang="en-US" sz="2000" b="1" dirty="0" smtClean="0"/>
              <a:t>  Upwelling</a:t>
            </a:r>
          </a:p>
          <a:p>
            <a:pPr algn="l">
              <a:buFont typeface="Arial" pitchFamily="34" charset="0"/>
              <a:buChar char="•"/>
            </a:pPr>
            <a:r>
              <a:rPr lang="en-US" sz="2000" b="1" dirty="0" smtClean="0"/>
              <a:t>  Shallow water bathymetric</a:t>
            </a:r>
          </a:p>
          <a:p>
            <a:pPr algn="l"/>
            <a:r>
              <a:rPr lang="en-US" sz="2000" b="1" dirty="0" smtClean="0"/>
              <a:t>         features</a:t>
            </a:r>
          </a:p>
          <a:p>
            <a:pPr algn="l">
              <a:buFont typeface="Arial" pitchFamily="34" charset="0"/>
              <a:buChar char="•"/>
            </a:pPr>
            <a:r>
              <a:rPr lang="en-US" sz="2000" b="1" dirty="0" smtClean="0"/>
              <a:t>  Wave/current interaction</a:t>
            </a:r>
          </a:p>
          <a:p>
            <a:pPr algn="l">
              <a:buFont typeface="Arial" pitchFamily="34" charset="0"/>
              <a:buChar char="•"/>
            </a:pPr>
            <a:r>
              <a:rPr lang="en-US" sz="2000" b="1" dirty="0" smtClean="0"/>
              <a:t>  Hard targets</a:t>
            </a:r>
          </a:p>
          <a:p>
            <a:pPr algn="l"/>
            <a:endParaRPr lang="en-US" dirty="0"/>
          </a:p>
        </p:txBody>
      </p:sp>
      <p:sp>
        <p:nvSpPr>
          <p:cNvPr id="9" name="Rectangle 8"/>
          <p:cNvSpPr/>
          <p:nvPr/>
        </p:nvSpPr>
        <p:spPr bwMode="auto">
          <a:xfrm>
            <a:off x="4648200" y="3581400"/>
            <a:ext cx="1295400" cy="457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dirty="0" smtClean="0">
                <a:solidFill>
                  <a:schemeClr val="bg1"/>
                </a:solidFill>
              </a:rPr>
              <a:t>Discharged material</a:t>
            </a:r>
            <a:endParaRPr kumimoji="0" lang="en-US" sz="1400" b="0" i="0" u="none" strike="noStrike" cap="none" normalizeH="0" baseline="0" dirty="0" smtClean="0">
              <a:ln>
                <a:noFill/>
              </a:ln>
              <a:solidFill>
                <a:schemeClr val="bg1"/>
              </a:solidFill>
              <a:effectLst/>
              <a:latin typeface="Arial" charset="0"/>
            </a:endParaRPr>
          </a:p>
        </p:txBody>
      </p:sp>
      <p:sp>
        <p:nvSpPr>
          <p:cNvPr id="10" name="Rectangle 9"/>
          <p:cNvSpPr/>
          <p:nvPr/>
        </p:nvSpPr>
        <p:spPr bwMode="auto">
          <a:xfrm>
            <a:off x="6172200" y="3505200"/>
            <a:ext cx="762000" cy="457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200" dirty="0" smtClean="0">
                <a:solidFill>
                  <a:schemeClr val="bg1"/>
                </a:solidFill>
              </a:rPr>
              <a:t>Vessels</a:t>
            </a:r>
            <a:endParaRPr kumimoji="0" lang="en-US" sz="1200" b="0" i="0" u="none" strike="noStrike" cap="none" normalizeH="0" baseline="0" dirty="0" smtClean="0">
              <a:ln>
                <a:noFill/>
              </a:ln>
              <a:solidFill>
                <a:schemeClr val="bg1"/>
              </a:solidFill>
              <a:effectLst/>
              <a:latin typeface="Arial"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533400" y="152400"/>
            <a:ext cx="8229600" cy="1143000"/>
          </a:xfrm>
        </p:spPr>
        <p:txBody>
          <a:bodyPr/>
          <a:lstStyle/>
          <a:p>
            <a:r>
              <a:rPr lang="en-US" sz="3200" b="1" dirty="0" smtClean="0"/>
              <a:t>NOAA  SAR  Applications</a:t>
            </a:r>
            <a:r>
              <a:rPr lang="en-US" sz="3600" dirty="0"/>
              <a:t/>
            </a:r>
            <a:br>
              <a:rPr lang="en-US" sz="3600" dirty="0"/>
            </a:br>
            <a:endParaRPr lang="en-US" sz="2400" dirty="0"/>
          </a:p>
        </p:txBody>
      </p:sp>
      <p:sp>
        <p:nvSpPr>
          <p:cNvPr id="4" name="TextBox 3"/>
          <p:cNvSpPr txBox="1"/>
          <p:nvPr/>
        </p:nvSpPr>
        <p:spPr>
          <a:xfrm>
            <a:off x="304800" y="1447800"/>
            <a:ext cx="8458200" cy="4124206"/>
          </a:xfrm>
          <a:prstGeom prst="rect">
            <a:avLst/>
          </a:prstGeom>
          <a:noFill/>
        </p:spPr>
        <p:txBody>
          <a:bodyPr wrap="square" rtlCol="0">
            <a:spAutoFit/>
          </a:bodyPr>
          <a:lstStyle/>
          <a:p>
            <a:endParaRPr lang="en-US" sz="2000" b="1" u="sng" dirty="0" smtClean="0"/>
          </a:p>
          <a:p>
            <a:r>
              <a:rPr lang="en-US" sz="2000" b="1" u="sng" dirty="0" smtClean="0"/>
              <a:t>Emphasis on ocean and atmospheric boundary layer measurements</a:t>
            </a:r>
          </a:p>
          <a:p>
            <a:endParaRPr lang="en-US" b="1" dirty="0" smtClean="0"/>
          </a:p>
          <a:p>
            <a:pPr algn="l">
              <a:buFont typeface="Arial" pitchFamily="34" charset="0"/>
              <a:buChar char="•"/>
            </a:pPr>
            <a:r>
              <a:rPr lang="en-US" b="1" dirty="0" smtClean="0"/>
              <a:t>   </a:t>
            </a:r>
            <a:r>
              <a:rPr lang="en-US" sz="2400" b="1" dirty="0" smtClean="0"/>
              <a:t>Sea/lake/river ice</a:t>
            </a:r>
          </a:p>
          <a:p>
            <a:pPr algn="l">
              <a:buFont typeface="Arial" pitchFamily="34" charset="0"/>
              <a:buChar char="•"/>
            </a:pPr>
            <a:r>
              <a:rPr lang="en-US" sz="2400" b="1" dirty="0" smtClean="0"/>
              <a:t>  Coastal winds and boundary layer phenomena</a:t>
            </a:r>
          </a:p>
          <a:p>
            <a:pPr algn="l">
              <a:buFont typeface="Arial" pitchFamily="34" charset="0"/>
              <a:buChar char="•"/>
            </a:pPr>
            <a:r>
              <a:rPr lang="en-US" sz="2400" b="1" dirty="0" smtClean="0"/>
              <a:t>  Hurricanes </a:t>
            </a:r>
          </a:p>
          <a:p>
            <a:pPr algn="l">
              <a:buFont typeface="Arial" pitchFamily="34" charset="0"/>
              <a:buChar char="•"/>
            </a:pPr>
            <a:r>
              <a:rPr lang="en-US" sz="2400" b="1" dirty="0" smtClean="0"/>
              <a:t>  Ship detection / oil platform change detection</a:t>
            </a:r>
          </a:p>
          <a:p>
            <a:pPr algn="l">
              <a:buFont typeface="Arial" pitchFamily="34" charset="0"/>
              <a:buChar char="•"/>
            </a:pPr>
            <a:r>
              <a:rPr lang="en-US" sz="2400" b="1" dirty="0" smtClean="0"/>
              <a:t>  </a:t>
            </a:r>
            <a:r>
              <a:rPr lang="en-US" sz="2400" b="1" dirty="0" smtClean="0"/>
              <a:t>Bathymetry</a:t>
            </a:r>
            <a:endParaRPr lang="en-US" sz="2400" b="1" dirty="0" smtClean="0"/>
          </a:p>
          <a:p>
            <a:pPr algn="l">
              <a:buFont typeface="Arial" pitchFamily="34" charset="0"/>
              <a:buChar char="•"/>
            </a:pPr>
            <a:r>
              <a:rPr lang="en-US" sz="2400" b="1" dirty="0" smtClean="0"/>
              <a:t>  Ocean features</a:t>
            </a:r>
          </a:p>
          <a:p>
            <a:pPr algn="l">
              <a:buFont typeface="Arial" pitchFamily="34" charset="0"/>
              <a:buChar char="•"/>
            </a:pPr>
            <a:endParaRPr lang="en-US" b="1" dirty="0" smtClean="0"/>
          </a:p>
          <a:p>
            <a:pPr algn="l"/>
            <a:endParaRPr lang="en-US" b="1" dirty="0" smtClean="0"/>
          </a:p>
          <a:p>
            <a:pPr algn="l">
              <a:buFont typeface="Arial" pitchFamily="34" charset="0"/>
              <a:buChar char="•"/>
            </a:pPr>
            <a:r>
              <a:rPr lang="en-US" sz="2400" b="1" dirty="0" smtClean="0"/>
              <a:t>  </a:t>
            </a:r>
            <a:r>
              <a:rPr lang="en-US" sz="2400" b="1" dirty="0" smtClean="0">
                <a:solidFill>
                  <a:srgbClr val="0070C0"/>
                </a:solidFill>
              </a:rPr>
              <a:t>Oil spills – Deepwater Horizon Event</a:t>
            </a:r>
            <a:endParaRPr lang="en-US" sz="2400" b="1" dirty="0">
              <a:solidFill>
                <a:srgbClr val="0070C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Slide Number Placeholder 5"/>
          <p:cNvSpPr txBox="1">
            <a:spLocks noGrp="1"/>
          </p:cNvSpPr>
          <p:nvPr/>
        </p:nvSpPr>
        <p:spPr bwMode="auto">
          <a:xfrm>
            <a:off x="8229600" y="6553200"/>
            <a:ext cx="914400" cy="304800"/>
          </a:xfrm>
          <a:prstGeom prst="rect">
            <a:avLst/>
          </a:prstGeom>
          <a:noFill/>
          <a:ln w="9525">
            <a:noFill/>
            <a:miter lim="800000"/>
            <a:headEnd/>
            <a:tailEnd/>
          </a:ln>
        </p:spPr>
        <p:txBody>
          <a:bodyPr wrap="none" lIns="92075" tIns="46038" rIns="92075" bIns="46038" anchor="ctr"/>
          <a:lstStyle/>
          <a:p>
            <a:pPr algn="r"/>
            <a:endParaRPr lang="en-US" sz="1200" dirty="0">
              <a:latin typeface="Arial" charset="0"/>
              <a:cs typeface="Times New Roman" pitchFamily="18" charset="0"/>
            </a:endParaRPr>
          </a:p>
        </p:txBody>
      </p:sp>
      <p:sp>
        <p:nvSpPr>
          <p:cNvPr id="6147" name="Rectangle 2"/>
          <p:cNvSpPr>
            <a:spLocks noGrp="1" noChangeArrowheads="1"/>
          </p:cNvSpPr>
          <p:nvPr>
            <p:ph type="title"/>
          </p:nvPr>
        </p:nvSpPr>
        <p:spPr>
          <a:xfrm>
            <a:off x="533400" y="5943600"/>
            <a:ext cx="8229600" cy="1143000"/>
          </a:xfrm>
        </p:spPr>
        <p:txBody>
          <a:bodyPr/>
          <a:lstStyle/>
          <a:p>
            <a:pPr eaLnBrk="1" hangingPunct="1"/>
            <a:r>
              <a:rPr lang="en-US" sz="2800" b="1" dirty="0">
                <a:solidFill>
                  <a:schemeClr val="tx1"/>
                </a:solidFill>
                <a:effectLst>
                  <a:outerShdw blurRad="38100" dist="38100" dir="2700000" algn="tl">
                    <a:srgbClr val="C0C0C0"/>
                  </a:outerShdw>
                </a:effectLst>
                <a:latin typeface="+mn-lt"/>
                <a:cs typeface="Arial" charset="0"/>
              </a:rPr>
              <a:t>Arctic Sea Ice Retreat in 2007 and </a:t>
            </a:r>
            <a:r>
              <a:rPr lang="en-US" sz="2800" b="1" dirty="0" smtClean="0">
                <a:solidFill>
                  <a:schemeClr val="tx1"/>
                </a:solidFill>
                <a:effectLst>
                  <a:outerShdw blurRad="38100" dist="38100" dir="2700000" algn="tl">
                    <a:srgbClr val="C0C0C0"/>
                  </a:outerShdw>
                </a:effectLst>
                <a:latin typeface="+mn-lt"/>
                <a:cs typeface="Arial" charset="0"/>
              </a:rPr>
              <a:t>2008 (NIC)</a:t>
            </a:r>
            <a:endParaRPr lang="en-US" sz="2800" b="1" dirty="0">
              <a:solidFill>
                <a:schemeClr val="tx1"/>
              </a:solidFill>
              <a:effectLst>
                <a:outerShdw blurRad="38100" dist="38100" dir="2700000" algn="tl">
                  <a:srgbClr val="C0C0C0"/>
                </a:outerShdw>
              </a:effectLst>
              <a:latin typeface="+mn-lt"/>
              <a:cs typeface="Arial" charset="0"/>
            </a:endParaRPr>
          </a:p>
        </p:txBody>
      </p:sp>
      <p:pic>
        <p:nvPicPr>
          <p:cNvPr id="613380" name="Picture 2" descr="C:\Documents and Settings\pclementecolon\My Documents\My Work_Documents\IICWG\IICWGIX\NIC_Arctic_icecon_2008_H_animation.gif"/>
          <p:cNvPicPr>
            <a:picLocks noChangeAspect="1" noChangeArrowheads="1" noCrop="1"/>
          </p:cNvPicPr>
          <p:nvPr/>
        </p:nvPicPr>
        <p:blipFill>
          <a:blip r:embed="rId3" cstate="print"/>
          <a:srcRect/>
          <a:stretch>
            <a:fillRect/>
          </a:stretch>
        </p:blipFill>
        <p:spPr bwMode="auto">
          <a:xfrm>
            <a:off x="4584268" y="1838758"/>
            <a:ext cx="4338637" cy="4395787"/>
          </a:xfrm>
          <a:prstGeom prst="rect">
            <a:avLst/>
          </a:prstGeom>
          <a:noFill/>
          <a:ln w="9525">
            <a:solidFill>
              <a:schemeClr val="tx1"/>
            </a:solidFill>
            <a:miter lim="800000"/>
            <a:headEnd/>
            <a:tailEnd/>
          </a:ln>
        </p:spPr>
      </p:pic>
      <p:pic>
        <p:nvPicPr>
          <p:cNvPr id="613381" name="Picture 5" descr="arctic_icecon_full_animation1"/>
          <p:cNvPicPr>
            <a:picLocks noChangeAspect="1" noChangeArrowheads="1" noCrop="1"/>
          </p:cNvPicPr>
          <p:nvPr/>
        </p:nvPicPr>
        <p:blipFill>
          <a:blip r:embed="rId4" cstate="print"/>
          <a:srcRect/>
          <a:stretch>
            <a:fillRect/>
          </a:stretch>
        </p:blipFill>
        <p:spPr bwMode="auto">
          <a:xfrm>
            <a:off x="152400" y="1828800"/>
            <a:ext cx="4346575" cy="4402137"/>
          </a:xfrm>
          <a:prstGeom prst="rect">
            <a:avLst/>
          </a:prstGeom>
          <a:noFill/>
          <a:ln w="9525">
            <a:solidFill>
              <a:schemeClr val="tx1"/>
            </a:solidFill>
            <a:miter lim="800000"/>
            <a:headEnd/>
            <a:tailEnd/>
          </a:ln>
        </p:spPr>
      </p:pic>
      <p:sp>
        <p:nvSpPr>
          <p:cNvPr id="7" name="TextBox 6"/>
          <p:cNvSpPr txBox="1"/>
          <p:nvPr/>
        </p:nvSpPr>
        <p:spPr>
          <a:xfrm>
            <a:off x="928891" y="152400"/>
            <a:ext cx="7282763" cy="830997"/>
          </a:xfrm>
          <a:prstGeom prst="rect">
            <a:avLst/>
          </a:prstGeom>
          <a:noFill/>
        </p:spPr>
        <p:txBody>
          <a:bodyPr wrap="none" rtlCol="0">
            <a:spAutoFit/>
          </a:bodyPr>
          <a:lstStyle/>
          <a:p>
            <a:r>
              <a:rPr lang="en-US" sz="2400" b="1" dirty="0" smtClean="0"/>
              <a:t>National Ice Center Uses SAR and other Imagery</a:t>
            </a:r>
          </a:p>
          <a:p>
            <a:r>
              <a:rPr lang="en-US" sz="2400" b="1" dirty="0" smtClean="0"/>
              <a:t> to Map Global Sea Ice Extent</a:t>
            </a:r>
            <a:endParaRPr lang="en-US" sz="2400" b="1" dirty="0"/>
          </a:p>
        </p:txBody>
      </p:sp>
      <p:sp>
        <p:nvSpPr>
          <p:cNvPr id="8" name="TextBox 7"/>
          <p:cNvSpPr txBox="1"/>
          <p:nvPr/>
        </p:nvSpPr>
        <p:spPr>
          <a:xfrm>
            <a:off x="59462" y="1143000"/>
            <a:ext cx="9084538" cy="646331"/>
          </a:xfrm>
          <a:prstGeom prst="rect">
            <a:avLst/>
          </a:prstGeom>
          <a:noFill/>
        </p:spPr>
        <p:txBody>
          <a:bodyPr wrap="none" rtlCol="0">
            <a:spAutoFit/>
          </a:bodyPr>
          <a:lstStyle/>
          <a:p>
            <a:pPr algn="l"/>
            <a:r>
              <a:rPr lang="en-US" b="1" dirty="0" smtClean="0"/>
              <a:t>Parameter:              Sea ice concentration/type/leads/ridges</a:t>
            </a:r>
          </a:p>
          <a:p>
            <a:pPr algn="l"/>
            <a:r>
              <a:rPr lang="en-US" b="1" dirty="0" smtClean="0"/>
              <a:t>Decision Support:  Ship routing, search &amp; rescue, polar research, climate change</a:t>
            </a:r>
            <a:endParaRPr lang="en-US"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3594</TotalTime>
  <Words>2202</Words>
  <Application>Microsoft Office PowerPoint</Application>
  <PresentationFormat>On-screen Show (4:3)</PresentationFormat>
  <Paragraphs>462</Paragraphs>
  <Slides>52</Slides>
  <Notes>4</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4" baseType="lpstr">
      <vt:lpstr>Default Design</vt:lpstr>
      <vt:lpstr>Image</vt:lpstr>
      <vt:lpstr>Synthetic Aperture Radar (SAR) Applications </vt:lpstr>
      <vt:lpstr>Introduction to SAR </vt:lpstr>
      <vt:lpstr>SAR High Resolution Achieved via  Signal Processing</vt:lpstr>
      <vt:lpstr>What is New About SAR Technology? </vt:lpstr>
      <vt:lpstr>SAR Advantageous Characteristics  for Environmental Applications </vt:lpstr>
      <vt:lpstr>SAR is Instrument of Choice for  Some Important Applications </vt:lpstr>
      <vt:lpstr>Ocean Remote Sensing with SAR </vt:lpstr>
      <vt:lpstr>NOAA  SAR  Applications </vt:lpstr>
      <vt:lpstr>Arctic Sea Ice Retreat in 2007 and 2008 (NIC)</vt:lpstr>
      <vt:lpstr>Multi-frequency Sea Ice Mapping by the National Ice Center </vt:lpstr>
      <vt:lpstr>Great Lakes Ice Classification</vt:lpstr>
      <vt:lpstr>Monitoring Spring Ice Break-up on the  Yellowstone River, Montana</vt:lpstr>
      <vt:lpstr>Wind Patterns in SAR Images</vt:lpstr>
      <vt:lpstr>SAR Wind Image</vt:lpstr>
      <vt:lpstr>Wind Image – Southeast Alaska</vt:lpstr>
      <vt:lpstr>ENVISAT SAR Wind Image Google Earth Display</vt:lpstr>
      <vt:lpstr>Slide 17</vt:lpstr>
      <vt:lpstr>Slide 18</vt:lpstr>
      <vt:lpstr>Slide 19</vt:lpstr>
      <vt:lpstr>Slide 20</vt:lpstr>
      <vt:lpstr>Slide 21</vt:lpstr>
      <vt:lpstr>Slide 22</vt:lpstr>
      <vt:lpstr>SAR-Observed Atmospheric Features  Island Lee Waves</vt:lpstr>
      <vt:lpstr>Slide 24</vt:lpstr>
      <vt:lpstr>SAR-Observed Atmospheric Features  Atmospheric Vortex Streets</vt:lpstr>
      <vt:lpstr>Horns Rev Wind Farm, Denmark</vt:lpstr>
      <vt:lpstr>Horns Rev Wind Farm</vt:lpstr>
      <vt:lpstr>Slide 28</vt:lpstr>
      <vt:lpstr>Slide 29</vt:lpstr>
      <vt:lpstr>Ship and Oil Platform Detection</vt:lpstr>
      <vt:lpstr>Slide 31</vt:lpstr>
      <vt:lpstr>Slide 32</vt:lpstr>
      <vt:lpstr>Slide 33</vt:lpstr>
      <vt:lpstr>Ocean Feature Mapping with SAR </vt:lpstr>
      <vt:lpstr>Deepwater Horizon Event –  Mapping of Surface Oil by NOAA Using Satellite Imagery</vt:lpstr>
      <vt:lpstr>Deepwater Horizon Rig – Initial Accident</vt:lpstr>
      <vt:lpstr>Slide 37</vt:lpstr>
      <vt:lpstr>Reports Generated for Each Image</vt:lpstr>
      <vt:lpstr>Daily Composite Analyses Were Also Issued </vt:lpstr>
      <vt:lpstr>Slide 40</vt:lpstr>
      <vt:lpstr>Slide 41</vt:lpstr>
      <vt:lpstr>SAR Coverage Frequency During  Deepwater Horizon</vt:lpstr>
      <vt:lpstr>Slide 43</vt:lpstr>
      <vt:lpstr>Frequent Analyses Allowed  Tracking of Oil Movement </vt:lpstr>
      <vt:lpstr>Slide 45</vt:lpstr>
      <vt:lpstr>Oceanographic Data was Employed  to Understand Oil Motion</vt:lpstr>
      <vt:lpstr>Operational SAR Implementation in NOAA Status and Plans</vt:lpstr>
      <vt:lpstr>Synthetic Aperture Radar (SAR) Satellite Missions</vt:lpstr>
      <vt:lpstr>NOAA SAR-Derived Product Status</vt:lpstr>
      <vt:lpstr>Slide 50</vt:lpstr>
      <vt:lpstr>Information on NOAA SAR Applications</vt:lpstr>
      <vt:lpstr>Slide 52</vt:lpstr>
    </vt:vector>
  </TitlesOfParts>
  <Company>National Weather Service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Request for MDSS iNWS installation at CR and SR CIF</dc:title>
  <dc:creator>leonardod</dc:creator>
  <cp:lastModifiedBy>wpichel</cp:lastModifiedBy>
  <cp:revision>263</cp:revision>
  <dcterms:created xsi:type="dcterms:W3CDTF">2010-07-29T12:52:44Z</dcterms:created>
  <dcterms:modified xsi:type="dcterms:W3CDTF">2010-11-01T22:32:47Z</dcterms:modified>
</cp:coreProperties>
</file>